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797" r:id="rId3"/>
    <p:sldId id="623" r:id="rId4"/>
    <p:sldId id="1161" r:id="rId5"/>
    <p:sldId id="1164" r:id="rId6"/>
    <p:sldId id="1166" r:id="rId7"/>
    <p:sldId id="1124" r:id="rId8"/>
    <p:sldId id="1165" r:id="rId9"/>
    <p:sldId id="628" r:id="rId10"/>
    <p:sldId id="629" r:id="rId11"/>
    <p:sldId id="630" r:id="rId12"/>
    <p:sldId id="1162" r:id="rId13"/>
    <p:sldId id="631" r:id="rId14"/>
    <p:sldId id="632" r:id="rId15"/>
    <p:sldId id="633" r:id="rId16"/>
    <p:sldId id="634" r:id="rId17"/>
    <p:sldId id="635" r:id="rId18"/>
    <p:sldId id="636" r:id="rId19"/>
    <p:sldId id="637" r:id="rId20"/>
    <p:sldId id="1167" r:id="rId21"/>
    <p:sldId id="1152" r:id="rId22"/>
    <p:sldId id="1153" r:id="rId23"/>
    <p:sldId id="1154" r:id="rId24"/>
    <p:sldId id="1155" r:id="rId25"/>
    <p:sldId id="1156" r:id="rId26"/>
    <p:sldId id="1157" r:id="rId27"/>
    <p:sldId id="1158" r:id="rId28"/>
    <p:sldId id="1159" r:id="rId29"/>
    <p:sldId id="1125" r:id="rId30"/>
    <p:sldId id="794" r:id="rId31"/>
    <p:sldId id="1180" r:id="rId32"/>
    <p:sldId id="638" r:id="rId33"/>
    <p:sldId id="1168" r:id="rId34"/>
    <p:sldId id="639" r:id="rId35"/>
    <p:sldId id="640" r:id="rId36"/>
    <p:sldId id="1163" r:id="rId37"/>
    <p:sldId id="643" r:id="rId38"/>
    <p:sldId id="1169" r:id="rId39"/>
    <p:sldId id="641" r:id="rId40"/>
    <p:sldId id="642" r:id="rId41"/>
    <p:sldId id="1170" r:id="rId42"/>
    <p:sldId id="644" r:id="rId43"/>
    <p:sldId id="1171" r:id="rId44"/>
    <p:sldId id="1172" r:id="rId45"/>
    <p:sldId id="1173" r:id="rId46"/>
    <p:sldId id="645" r:id="rId47"/>
    <p:sldId id="1174" r:id="rId48"/>
    <p:sldId id="1175" r:id="rId49"/>
    <p:sldId id="1176" r:id="rId50"/>
    <p:sldId id="1177" r:id="rId51"/>
    <p:sldId id="1179" r:id="rId52"/>
    <p:sldId id="646" r:id="rId53"/>
    <p:sldId id="647" r:id="rId54"/>
    <p:sldId id="689" r:id="rId55"/>
    <p:sldId id="648" r:id="rId56"/>
    <p:sldId id="825" r:id="rId57"/>
    <p:sldId id="838" r:id="rId58"/>
    <p:sldId id="655"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B879"/>
    <a:srgbClr val="D3B979"/>
    <a:srgbClr val="D2C121"/>
    <a:srgbClr val="D2BF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17E2D-E9AA-9146-8A17-001C98565EC5}" v="102" dt="2023-04-25T00:20:12.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75" autoAdjust="0"/>
    <p:restoredTop sz="79184" autoAdjust="0"/>
  </p:normalViewPr>
  <p:slideViewPr>
    <p:cSldViewPr>
      <p:cViewPr varScale="1">
        <p:scale>
          <a:sx n="100" d="100"/>
          <a:sy n="100" d="100"/>
        </p:scale>
        <p:origin x="2736" y="168"/>
      </p:cViewPr>
      <p:guideLst>
        <p:guide orient="horz" pos="2160"/>
        <p:guide pos="2880"/>
      </p:guideLst>
    </p:cSldViewPr>
  </p:slideViewPr>
  <p:outlineViewPr>
    <p:cViewPr>
      <p:scale>
        <a:sx n="33" d="100"/>
        <a:sy n="33" d="100"/>
      </p:scale>
      <p:origin x="0" y="-2880"/>
    </p:cViewPr>
  </p:outlineViewPr>
  <p:notesTextViewPr>
    <p:cViewPr>
      <p:scale>
        <a:sx n="100" d="100"/>
        <a:sy n="100" d="100"/>
      </p:scale>
      <p:origin x="0" y="0"/>
    </p:cViewPr>
  </p:notesTextViewPr>
  <p:sorterViewPr>
    <p:cViewPr>
      <p:scale>
        <a:sx n="66" d="100"/>
        <a:sy n="66" d="100"/>
      </p:scale>
      <p:origin x="0" y="-7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9DEBCA-62AC-4488-9360-ABD8E2B87D3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A471C62-9000-4832-B753-D15EA8E5F191}">
      <dgm:prSet custT="1"/>
      <dgm:spPr/>
      <dgm:t>
        <a:bodyPr/>
        <a:lstStyle/>
        <a:p>
          <a:pPr>
            <a:lnSpc>
              <a:spcPct val="100000"/>
            </a:lnSpc>
            <a:defRPr cap="all"/>
          </a:pPr>
          <a:r>
            <a:rPr lang="en-US" sz="1800" spc="0" dirty="0">
              <a:latin typeface="Arial" panose="020B0604020202020204" pitchFamily="34" charset="0"/>
              <a:cs typeface="Arial" panose="020B0604020202020204" pitchFamily="34" charset="0"/>
            </a:rPr>
            <a:t>© Oluwatosin Oluwadare, Ph.D. 2024</a:t>
          </a:r>
        </a:p>
      </dgm:t>
    </dgm:pt>
    <dgm:pt modelId="{BB0BEDCC-DC52-4E8C-9913-F76C7DB8BC3F}" type="parTrans" cxnId="{F1E21286-FF3E-44DD-96CF-5FC3690B1DE8}">
      <dgm:prSet/>
      <dgm:spPr/>
      <dgm:t>
        <a:bodyPr/>
        <a:lstStyle/>
        <a:p>
          <a:endParaRPr lang="en-US"/>
        </a:p>
      </dgm:t>
    </dgm:pt>
    <dgm:pt modelId="{CA6CE3DB-CA7C-4650-8720-C031EBE21BB6}" type="sibTrans" cxnId="{F1E21286-FF3E-44DD-96CF-5FC3690B1DE8}">
      <dgm:prSet/>
      <dgm:spPr/>
      <dgm:t>
        <a:bodyPr/>
        <a:lstStyle/>
        <a:p>
          <a:endParaRPr lang="en-US"/>
        </a:p>
      </dgm:t>
    </dgm:pt>
    <dgm:pt modelId="{CC96D999-4E58-4309-9DFB-A22AC6AA7CAB}">
      <dgm:prSet custT="1"/>
      <dgm:spPr/>
      <dgm:t>
        <a:bodyPr/>
        <a:lstStyle/>
        <a:p>
          <a:pPr>
            <a:lnSpc>
              <a:spcPct val="100000"/>
            </a:lnSpc>
            <a:defRPr cap="all"/>
          </a:pPr>
          <a:r>
            <a:rPr lang="en-US" sz="1800" spc="-150" dirty="0">
              <a:latin typeface="Arial" panose="020B0604020202020204" pitchFamily="34" charset="0"/>
              <a:cs typeface="Arial" panose="020B0604020202020204" pitchFamily="34" charset="0"/>
            </a:rPr>
            <a:t>Department of Computer Science , University of Colorado, Colorado springs.</a:t>
          </a:r>
        </a:p>
      </dgm:t>
    </dgm:pt>
    <dgm:pt modelId="{3358317E-4559-4A43-80EF-DAF852135316}" type="parTrans" cxnId="{644D7411-D607-44A8-9A4D-6CE8CF592F35}">
      <dgm:prSet/>
      <dgm:spPr/>
      <dgm:t>
        <a:bodyPr/>
        <a:lstStyle/>
        <a:p>
          <a:endParaRPr lang="en-US"/>
        </a:p>
      </dgm:t>
    </dgm:pt>
    <dgm:pt modelId="{41846E14-A591-4CB9-933B-CEC9E5718E39}" type="sibTrans" cxnId="{644D7411-D607-44A8-9A4D-6CE8CF592F35}">
      <dgm:prSet/>
      <dgm:spPr/>
      <dgm:t>
        <a:bodyPr/>
        <a:lstStyle/>
        <a:p>
          <a:endParaRPr lang="en-US"/>
        </a:p>
      </dgm:t>
    </dgm:pt>
    <dgm:pt modelId="{BB9D3025-E866-451C-942F-9C0BED3917E6}">
      <dgm:prSet custT="1"/>
      <dgm:spPr/>
      <dgm:t>
        <a:bodyPr/>
        <a:lstStyle/>
        <a:p>
          <a:pPr>
            <a:lnSpc>
              <a:spcPct val="100000"/>
            </a:lnSpc>
            <a:defRPr cap="all"/>
          </a:pPr>
          <a:r>
            <a:rPr lang="en-US" sz="1700" spc="-150" dirty="0">
              <a:latin typeface="Arial" panose="020B0604020202020204" pitchFamily="34" charset="0"/>
              <a:cs typeface="Arial" panose="020B0604020202020204" pitchFamily="34" charset="0"/>
            </a:rPr>
            <a:t>CS 2020 and </a:t>
          </a:r>
          <a:r>
            <a:rPr lang="en-US" sz="1700" spc="-150" dirty="0" err="1">
              <a:latin typeface="Arial" panose="020B0604020202020204" pitchFamily="34" charset="0"/>
              <a:cs typeface="Arial" panose="020B0604020202020204" pitchFamily="34" charset="0"/>
            </a:rPr>
            <a:t>dase</a:t>
          </a:r>
          <a:r>
            <a:rPr lang="en-US" sz="1700" spc="-150" dirty="0">
              <a:latin typeface="Arial" panose="020B0604020202020204" pitchFamily="34" charset="0"/>
              <a:cs typeface="Arial" panose="020B0604020202020204" pitchFamily="34" charset="0"/>
            </a:rPr>
            <a:t> 2020</a:t>
          </a:r>
        </a:p>
        <a:p>
          <a:pPr>
            <a:lnSpc>
              <a:spcPct val="100000"/>
            </a:lnSpc>
            <a:defRPr cap="all"/>
          </a:pPr>
          <a:r>
            <a:rPr lang="en-US" sz="1700" spc="-150" dirty="0">
              <a:latin typeface="Arial" panose="020B0604020202020204" pitchFamily="34" charset="0"/>
              <a:cs typeface="Arial" panose="020B0604020202020204" pitchFamily="34" charset="0"/>
            </a:rPr>
            <a:t>Introduction to statistics for data  </a:t>
          </a:r>
          <a:r>
            <a:rPr lang="en-US" sz="1700" spc="-150" dirty="0" err="1">
              <a:latin typeface="Arial" panose="020B0604020202020204" pitchFamily="34" charset="0"/>
              <a:cs typeface="Arial" panose="020B0604020202020204" pitchFamily="34" charset="0"/>
            </a:rPr>
            <a:t>analystics</a:t>
          </a:r>
          <a:endParaRPr lang="en-US" sz="1700" spc="-150" dirty="0">
            <a:latin typeface="Arial" panose="020B0604020202020204" pitchFamily="34" charset="0"/>
            <a:cs typeface="Arial" panose="020B0604020202020204" pitchFamily="34" charset="0"/>
          </a:endParaRPr>
        </a:p>
        <a:p>
          <a:pPr>
            <a:lnSpc>
              <a:spcPct val="100000"/>
            </a:lnSpc>
            <a:defRPr cap="all"/>
          </a:pPr>
          <a:r>
            <a:rPr lang="en-US" sz="1700" spc="-150" dirty="0">
              <a:latin typeface="Arial" panose="020B0604020202020204" pitchFamily="34" charset="0"/>
              <a:cs typeface="Arial" panose="020B0604020202020204" pitchFamily="34" charset="0"/>
            </a:rPr>
            <a:t>Spring 2024</a:t>
          </a:r>
        </a:p>
        <a:p>
          <a:pPr>
            <a:lnSpc>
              <a:spcPct val="100000"/>
            </a:lnSpc>
            <a:defRPr cap="all"/>
          </a:pPr>
          <a:endParaRPr lang="en-US" sz="1700" spc="-150" dirty="0">
            <a:latin typeface="Arial" panose="020B0604020202020204" pitchFamily="34" charset="0"/>
            <a:cs typeface="Arial" panose="020B0604020202020204" pitchFamily="34" charset="0"/>
          </a:endParaRPr>
        </a:p>
      </dgm:t>
    </dgm:pt>
    <dgm:pt modelId="{890A78A9-066A-47C0-AE42-61404BD5B012}" type="sibTrans" cxnId="{836D14C7-40F6-4AE5-8242-14815773041E}">
      <dgm:prSet/>
      <dgm:spPr/>
      <dgm:t>
        <a:bodyPr/>
        <a:lstStyle/>
        <a:p>
          <a:endParaRPr lang="en-US"/>
        </a:p>
      </dgm:t>
    </dgm:pt>
    <dgm:pt modelId="{980A19DD-8E5B-4A9F-A897-3AFFE3218E52}" type="parTrans" cxnId="{836D14C7-40F6-4AE5-8242-14815773041E}">
      <dgm:prSet/>
      <dgm:spPr/>
      <dgm:t>
        <a:bodyPr/>
        <a:lstStyle/>
        <a:p>
          <a:endParaRPr lang="en-US"/>
        </a:p>
      </dgm:t>
    </dgm:pt>
    <dgm:pt modelId="{72339900-88AC-4E19-AACF-B2858AE535C5}" type="pres">
      <dgm:prSet presAssocID="{E39DEBCA-62AC-4488-9360-ABD8E2B87D3D}" presName="root" presStyleCnt="0">
        <dgm:presLayoutVars>
          <dgm:dir/>
          <dgm:resizeHandles val="exact"/>
        </dgm:presLayoutVars>
      </dgm:prSet>
      <dgm:spPr/>
    </dgm:pt>
    <dgm:pt modelId="{97A1FE48-D98D-45B3-9450-ECFD96956776}" type="pres">
      <dgm:prSet presAssocID="{CC96D999-4E58-4309-9DFB-A22AC6AA7CAB}" presName="compNode" presStyleCnt="0"/>
      <dgm:spPr/>
    </dgm:pt>
    <dgm:pt modelId="{2F750363-0F17-47B3-9504-A4C5DFA30F49}" type="pres">
      <dgm:prSet presAssocID="{CC96D999-4E58-4309-9DFB-A22AC6AA7CAB}" presName="iconBgRect" presStyleLbl="bgShp" presStyleIdx="0" presStyleCnt="3" custScaleX="130634" custScaleY="127461"/>
      <dgm:spPr/>
    </dgm:pt>
    <dgm:pt modelId="{BF49EA39-AF6E-4969-BF28-3612811F2D5C}" type="pres">
      <dgm:prSet presAssocID="{CC96D999-4E58-4309-9DFB-A22AC6AA7CAB}" presName="iconRect" presStyleLbl="node1" presStyleIdx="0" presStyleCnt="3" custScaleX="159371" custScaleY="159512" custLinFactNeighborX="-4552"/>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Processor"/>
        </a:ext>
      </dgm:extLst>
    </dgm:pt>
    <dgm:pt modelId="{4CEC601E-2D75-4F46-92B3-5D337C37FF23}" type="pres">
      <dgm:prSet presAssocID="{CC96D999-4E58-4309-9DFB-A22AC6AA7CAB}" presName="spaceRect" presStyleCnt="0"/>
      <dgm:spPr/>
    </dgm:pt>
    <dgm:pt modelId="{82BE3921-C2E2-4E85-94B2-92AE682D2401}" type="pres">
      <dgm:prSet presAssocID="{CC96D999-4E58-4309-9DFB-A22AC6AA7CAB}" presName="textRect" presStyleLbl="revTx" presStyleIdx="0" presStyleCnt="3" custScaleX="162429">
        <dgm:presLayoutVars>
          <dgm:chMax val="1"/>
          <dgm:chPref val="1"/>
        </dgm:presLayoutVars>
      </dgm:prSet>
      <dgm:spPr/>
    </dgm:pt>
    <dgm:pt modelId="{76C938CC-835B-4C70-8877-161BC8EFA46C}" type="pres">
      <dgm:prSet presAssocID="{41846E14-A591-4CB9-933B-CEC9E5718E39}" presName="sibTrans" presStyleCnt="0"/>
      <dgm:spPr/>
    </dgm:pt>
    <dgm:pt modelId="{C70EB42F-EDB8-477B-8619-4AC5DFFAA7A1}" type="pres">
      <dgm:prSet presAssocID="{BB9D3025-E866-451C-942F-9C0BED3917E6}" presName="compNode" presStyleCnt="0"/>
      <dgm:spPr/>
    </dgm:pt>
    <dgm:pt modelId="{5B5CFCD8-B10E-4D4A-9442-1A33636D862B}" type="pres">
      <dgm:prSet presAssocID="{BB9D3025-E866-451C-942F-9C0BED3917E6}" presName="iconBgRect" presStyleLbl="bgShp" presStyleIdx="1" presStyleCnt="3" custScaleX="127559" custScaleY="127461" custLinFactNeighborX="-23640"/>
      <dgm:spPr/>
    </dgm:pt>
    <dgm:pt modelId="{32A49BA8-468B-4222-A72F-98624B81F5F5}" type="pres">
      <dgm:prSet presAssocID="{BB9D3025-E866-451C-942F-9C0BED3917E6}" presName="iconRect" presStyleLbl="node1" presStyleIdx="1" presStyleCnt="3" custScaleX="132228" custScaleY="128839" custLinFactNeighborX="-37244" custLinFactNeighborY="195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Lightbulb"/>
        </a:ext>
      </dgm:extLst>
    </dgm:pt>
    <dgm:pt modelId="{6BC11BF0-CD4D-4DA9-89E7-56A272DFC79D}" type="pres">
      <dgm:prSet presAssocID="{BB9D3025-E866-451C-942F-9C0BED3917E6}" presName="spaceRect" presStyleCnt="0"/>
      <dgm:spPr/>
    </dgm:pt>
    <dgm:pt modelId="{148FCF9C-CD5A-4F6B-A543-35BB304352E1}" type="pres">
      <dgm:prSet presAssocID="{BB9D3025-E866-451C-942F-9C0BED3917E6}" presName="textRect" presStyleLbl="revTx" presStyleIdx="1" presStyleCnt="3" custScaleX="171322" custLinFactNeighborX="-6255">
        <dgm:presLayoutVars>
          <dgm:chMax val="1"/>
          <dgm:chPref val="1"/>
        </dgm:presLayoutVars>
      </dgm:prSet>
      <dgm:spPr/>
    </dgm:pt>
    <dgm:pt modelId="{774FACA1-E8BD-4E41-BB0C-61AA7FC5F776}" type="pres">
      <dgm:prSet presAssocID="{890A78A9-066A-47C0-AE42-61404BD5B012}" presName="sibTrans" presStyleCnt="0"/>
      <dgm:spPr/>
    </dgm:pt>
    <dgm:pt modelId="{F03911BD-1B1B-4371-8529-E1EFED4CF139}" type="pres">
      <dgm:prSet presAssocID="{8A471C62-9000-4832-B753-D15EA8E5F191}" presName="compNode" presStyleCnt="0"/>
      <dgm:spPr/>
    </dgm:pt>
    <dgm:pt modelId="{C675881D-D6D8-49D2-9712-FD7969EEF5A5}" type="pres">
      <dgm:prSet presAssocID="{8A471C62-9000-4832-B753-D15EA8E5F191}" presName="iconBgRect" presStyleLbl="bgShp" presStyleIdx="2" presStyleCnt="3" custScaleX="135031" custScaleY="127461" custLinFactNeighborX="-16793"/>
      <dgm:spPr/>
    </dgm:pt>
    <dgm:pt modelId="{971E59DA-80D5-4FF7-8DE8-6485DCD8D23C}" type="pres">
      <dgm:prSet presAssocID="{8A471C62-9000-4832-B753-D15EA8E5F191}" presName="iconRect" presStyleLbl="node1" presStyleIdx="2" presStyleCnt="3" custScaleX="151709" custScaleY="140159" custLinFactNeighborX="-29269"/>
      <dgm:spPr>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keleton"/>
        </a:ext>
      </dgm:extLst>
    </dgm:pt>
    <dgm:pt modelId="{DF828104-B6DB-4FF4-8ECE-B534AEB9896F}" type="pres">
      <dgm:prSet presAssocID="{8A471C62-9000-4832-B753-D15EA8E5F191}" presName="spaceRect" presStyleCnt="0"/>
      <dgm:spPr/>
    </dgm:pt>
    <dgm:pt modelId="{D65411C7-4BE4-4D61-B9E0-6EFFB65526C9}" type="pres">
      <dgm:prSet presAssocID="{8A471C62-9000-4832-B753-D15EA8E5F191}" presName="textRect" presStyleLbl="revTx" presStyleIdx="2" presStyleCnt="3" custScaleX="124328" custLinFactNeighborX="-2110" custLinFactNeighborY="4803">
        <dgm:presLayoutVars>
          <dgm:chMax val="1"/>
          <dgm:chPref val="1"/>
        </dgm:presLayoutVars>
      </dgm:prSet>
      <dgm:spPr/>
    </dgm:pt>
  </dgm:ptLst>
  <dgm:cxnLst>
    <dgm:cxn modelId="{37706A01-9084-1449-86C0-357A2C48A687}" type="presOf" srcId="{BB9D3025-E866-451C-942F-9C0BED3917E6}" destId="{148FCF9C-CD5A-4F6B-A543-35BB304352E1}" srcOrd="0" destOrd="0" presId="urn:microsoft.com/office/officeart/2018/5/layout/IconCircleLabelList"/>
    <dgm:cxn modelId="{644D7411-D607-44A8-9A4D-6CE8CF592F35}" srcId="{E39DEBCA-62AC-4488-9360-ABD8E2B87D3D}" destId="{CC96D999-4E58-4309-9DFB-A22AC6AA7CAB}" srcOrd="0" destOrd="0" parTransId="{3358317E-4559-4A43-80EF-DAF852135316}" sibTransId="{41846E14-A591-4CB9-933B-CEC9E5718E39}"/>
    <dgm:cxn modelId="{ADF27D3B-48E3-2D4E-B797-3E255BC9F5AF}" type="presOf" srcId="{CC96D999-4E58-4309-9DFB-A22AC6AA7CAB}" destId="{82BE3921-C2E2-4E85-94B2-92AE682D2401}" srcOrd="0" destOrd="0" presId="urn:microsoft.com/office/officeart/2018/5/layout/IconCircleLabelList"/>
    <dgm:cxn modelId="{44BE5D73-62A2-46B1-BFF0-E4DC8F94C07B}" type="presOf" srcId="{E39DEBCA-62AC-4488-9360-ABD8E2B87D3D}" destId="{72339900-88AC-4E19-AACF-B2858AE535C5}" srcOrd="0" destOrd="0" presId="urn:microsoft.com/office/officeart/2018/5/layout/IconCircleLabelList"/>
    <dgm:cxn modelId="{F1E21286-FF3E-44DD-96CF-5FC3690B1DE8}" srcId="{E39DEBCA-62AC-4488-9360-ABD8E2B87D3D}" destId="{8A471C62-9000-4832-B753-D15EA8E5F191}" srcOrd="2" destOrd="0" parTransId="{BB0BEDCC-DC52-4E8C-9913-F76C7DB8BC3F}" sibTransId="{CA6CE3DB-CA7C-4650-8720-C031EBE21BB6}"/>
    <dgm:cxn modelId="{7DB1D699-393A-A145-9A13-F4EB98CDF6FE}" type="presOf" srcId="{8A471C62-9000-4832-B753-D15EA8E5F191}" destId="{D65411C7-4BE4-4D61-B9E0-6EFFB65526C9}" srcOrd="0" destOrd="0" presId="urn:microsoft.com/office/officeart/2018/5/layout/IconCircleLabelList"/>
    <dgm:cxn modelId="{836D14C7-40F6-4AE5-8242-14815773041E}" srcId="{E39DEBCA-62AC-4488-9360-ABD8E2B87D3D}" destId="{BB9D3025-E866-451C-942F-9C0BED3917E6}" srcOrd="1" destOrd="0" parTransId="{980A19DD-8E5B-4A9F-A897-3AFFE3218E52}" sibTransId="{890A78A9-066A-47C0-AE42-61404BD5B012}"/>
    <dgm:cxn modelId="{73B14A8C-5C2F-8148-874C-96FEE23D2F9F}" type="presParOf" srcId="{72339900-88AC-4E19-AACF-B2858AE535C5}" destId="{97A1FE48-D98D-45B3-9450-ECFD96956776}" srcOrd="0" destOrd="0" presId="urn:microsoft.com/office/officeart/2018/5/layout/IconCircleLabelList"/>
    <dgm:cxn modelId="{B7565049-6FD6-1640-871F-3C56AB407040}" type="presParOf" srcId="{97A1FE48-D98D-45B3-9450-ECFD96956776}" destId="{2F750363-0F17-47B3-9504-A4C5DFA30F49}" srcOrd="0" destOrd="0" presId="urn:microsoft.com/office/officeart/2018/5/layout/IconCircleLabelList"/>
    <dgm:cxn modelId="{97A8C31E-470E-3644-B17D-11696F97EFD0}" type="presParOf" srcId="{97A1FE48-D98D-45B3-9450-ECFD96956776}" destId="{BF49EA39-AF6E-4969-BF28-3612811F2D5C}" srcOrd="1" destOrd="0" presId="urn:microsoft.com/office/officeart/2018/5/layout/IconCircleLabelList"/>
    <dgm:cxn modelId="{4012ABBD-32DA-CB46-8BCC-8BD1CF100B30}" type="presParOf" srcId="{97A1FE48-D98D-45B3-9450-ECFD96956776}" destId="{4CEC601E-2D75-4F46-92B3-5D337C37FF23}" srcOrd="2" destOrd="0" presId="urn:microsoft.com/office/officeart/2018/5/layout/IconCircleLabelList"/>
    <dgm:cxn modelId="{0995A0F6-9F88-7C40-8A43-57F0007873CA}" type="presParOf" srcId="{97A1FE48-D98D-45B3-9450-ECFD96956776}" destId="{82BE3921-C2E2-4E85-94B2-92AE682D2401}" srcOrd="3" destOrd="0" presId="urn:microsoft.com/office/officeart/2018/5/layout/IconCircleLabelList"/>
    <dgm:cxn modelId="{34AE366A-6859-BF46-9BA0-372778248BE8}" type="presParOf" srcId="{72339900-88AC-4E19-AACF-B2858AE535C5}" destId="{76C938CC-835B-4C70-8877-161BC8EFA46C}" srcOrd="1" destOrd="0" presId="urn:microsoft.com/office/officeart/2018/5/layout/IconCircleLabelList"/>
    <dgm:cxn modelId="{55AB2870-658E-4942-B736-A08A926E2FEA}" type="presParOf" srcId="{72339900-88AC-4E19-AACF-B2858AE535C5}" destId="{C70EB42F-EDB8-477B-8619-4AC5DFFAA7A1}" srcOrd="2" destOrd="0" presId="urn:microsoft.com/office/officeart/2018/5/layout/IconCircleLabelList"/>
    <dgm:cxn modelId="{F4145D91-8631-8642-B092-8C88707B2032}" type="presParOf" srcId="{C70EB42F-EDB8-477B-8619-4AC5DFFAA7A1}" destId="{5B5CFCD8-B10E-4D4A-9442-1A33636D862B}" srcOrd="0" destOrd="0" presId="urn:microsoft.com/office/officeart/2018/5/layout/IconCircleLabelList"/>
    <dgm:cxn modelId="{13AA3B8A-55CB-954B-9FD4-27321EAD00F0}" type="presParOf" srcId="{C70EB42F-EDB8-477B-8619-4AC5DFFAA7A1}" destId="{32A49BA8-468B-4222-A72F-98624B81F5F5}" srcOrd="1" destOrd="0" presId="urn:microsoft.com/office/officeart/2018/5/layout/IconCircleLabelList"/>
    <dgm:cxn modelId="{928645C6-4A7F-A541-B44B-E857F0BCF460}" type="presParOf" srcId="{C70EB42F-EDB8-477B-8619-4AC5DFFAA7A1}" destId="{6BC11BF0-CD4D-4DA9-89E7-56A272DFC79D}" srcOrd="2" destOrd="0" presId="urn:microsoft.com/office/officeart/2018/5/layout/IconCircleLabelList"/>
    <dgm:cxn modelId="{19F7CE77-CF36-6A43-AA2A-76325B17B802}" type="presParOf" srcId="{C70EB42F-EDB8-477B-8619-4AC5DFFAA7A1}" destId="{148FCF9C-CD5A-4F6B-A543-35BB304352E1}" srcOrd="3" destOrd="0" presId="urn:microsoft.com/office/officeart/2018/5/layout/IconCircleLabelList"/>
    <dgm:cxn modelId="{8A979D7C-F812-1742-9969-D46A3F079C53}" type="presParOf" srcId="{72339900-88AC-4E19-AACF-B2858AE535C5}" destId="{774FACA1-E8BD-4E41-BB0C-61AA7FC5F776}" srcOrd="3" destOrd="0" presId="urn:microsoft.com/office/officeart/2018/5/layout/IconCircleLabelList"/>
    <dgm:cxn modelId="{916AC32D-91CC-484E-BA43-7DFC54417EF5}" type="presParOf" srcId="{72339900-88AC-4E19-AACF-B2858AE535C5}" destId="{F03911BD-1B1B-4371-8529-E1EFED4CF139}" srcOrd="4" destOrd="0" presId="urn:microsoft.com/office/officeart/2018/5/layout/IconCircleLabelList"/>
    <dgm:cxn modelId="{103D80B2-B8F2-3B42-9B1B-284A396C834D}" type="presParOf" srcId="{F03911BD-1B1B-4371-8529-E1EFED4CF139}" destId="{C675881D-D6D8-49D2-9712-FD7969EEF5A5}" srcOrd="0" destOrd="0" presId="urn:microsoft.com/office/officeart/2018/5/layout/IconCircleLabelList"/>
    <dgm:cxn modelId="{33662DBE-EEB9-CF41-A46E-D80389C15066}" type="presParOf" srcId="{F03911BD-1B1B-4371-8529-E1EFED4CF139}" destId="{971E59DA-80D5-4FF7-8DE8-6485DCD8D23C}" srcOrd="1" destOrd="0" presId="urn:microsoft.com/office/officeart/2018/5/layout/IconCircleLabelList"/>
    <dgm:cxn modelId="{067D022E-22DC-2245-89D0-938311A5B016}" type="presParOf" srcId="{F03911BD-1B1B-4371-8529-E1EFED4CF139}" destId="{DF828104-B6DB-4FF4-8ECE-B534AEB9896F}" srcOrd="2" destOrd="0" presId="urn:microsoft.com/office/officeart/2018/5/layout/IconCircleLabelList"/>
    <dgm:cxn modelId="{27EAD635-A330-3C41-9313-22D9F64C9BD7}" type="presParOf" srcId="{F03911BD-1B1B-4371-8529-E1EFED4CF139}" destId="{D65411C7-4BE4-4D61-B9E0-6EFFB65526C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50363-0F17-47B3-9504-A4C5DFA30F49}">
      <dsp:nvSpPr>
        <dsp:cNvPr id="0" name=""/>
        <dsp:cNvSpPr/>
      </dsp:nvSpPr>
      <dsp:spPr>
        <a:xfrm>
          <a:off x="735353" y="611911"/>
          <a:ext cx="1416151" cy="138175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49EA39-AF6E-4969-BF28-3612811F2D5C}">
      <dsp:nvSpPr>
        <dsp:cNvPr id="0" name=""/>
        <dsp:cNvSpPr/>
      </dsp:nvSpPr>
      <dsp:spPr>
        <a:xfrm>
          <a:off x="919470" y="806704"/>
          <a:ext cx="991290" cy="99216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BE3921-C2E2-4E85-94B2-92AE682D2401}">
      <dsp:nvSpPr>
        <dsp:cNvPr id="0" name=""/>
        <dsp:cNvSpPr/>
      </dsp:nvSpPr>
      <dsp:spPr>
        <a:xfrm>
          <a:off x="127" y="2182477"/>
          <a:ext cx="2886604" cy="8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spc="-150" dirty="0">
              <a:latin typeface="Arial" panose="020B0604020202020204" pitchFamily="34" charset="0"/>
              <a:cs typeface="Arial" panose="020B0604020202020204" pitchFamily="34" charset="0"/>
            </a:rPr>
            <a:t>Department of Computer Science , University of Colorado, Colorado springs.</a:t>
          </a:r>
        </a:p>
      </dsp:txBody>
      <dsp:txXfrm>
        <a:off x="127" y="2182477"/>
        <a:ext cx="2886604" cy="818703"/>
      </dsp:txXfrm>
    </dsp:sp>
    <dsp:sp modelId="{5B5CFCD8-B10E-4D4A-9442-1A33636D862B}">
      <dsp:nvSpPr>
        <dsp:cNvPr id="0" name=""/>
        <dsp:cNvSpPr/>
      </dsp:nvSpPr>
      <dsp:spPr>
        <a:xfrm>
          <a:off x="3772375" y="611911"/>
          <a:ext cx="1382816" cy="138175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49BA8-468B-4222-A72F-98624B81F5F5}">
      <dsp:nvSpPr>
        <dsp:cNvPr id="0" name=""/>
        <dsp:cNvSpPr/>
      </dsp:nvSpPr>
      <dsp:spPr>
        <a:xfrm>
          <a:off x="4077166" y="914239"/>
          <a:ext cx="822460" cy="801381"/>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8FCF9C-CD5A-4F6B-A543-35BB304352E1}">
      <dsp:nvSpPr>
        <dsp:cNvPr id="0" name=""/>
        <dsp:cNvSpPr/>
      </dsp:nvSpPr>
      <dsp:spPr>
        <a:xfrm>
          <a:off x="3086571" y="2182477"/>
          <a:ext cx="3044646" cy="8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spc="-150" dirty="0">
              <a:latin typeface="Arial" panose="020B0604020202020204" pitchFamily="34" charset="0"/>
              <a:cs typeface="Arial" panose="020B0604020202020204" pitchFamily="34" charset="0"/>
            </a:rPr>
            <a:t>CS 2020 and </a:t>
          </a:r>
          <a:r>
            <a:rPr lang="en-US" sz="1700" kern="1200" spc="-150" dirty="0" err="1">
              <a:latin typeface="Arial" panose="020B0604020202020204" pitchFamily="34" charset="0"/>
              <a:cs typeface="Arial" panose="020B0604020202020204" pitchFamily="34" charset="0"/>
            </a:rPr>
            <a:t>dase</a:t>
          </a:r>
          <a:r>
            <a:rPr lang="en-US" sz="1700" kern="1200" spc="-150" dirty="0">
              <a:latin typeface="Arial" panose="020B0604020202020204" pitchFamily="34" charset="0"/>
              <a:cs typeface="Arial" panose="020B0604020202020204" pitchFamily="34" charset="0"/>
            </a:rPr>
            <a:t> 2020</a:t>
          </a:r>
        </a:p>
        <a:p>
          <a:pPr marL="0" lvl="0" indent="0" algn="ctr" defTabSz="755650">
            <a:lnSpc>
              <a:spcPct val="100000"/>
            </a:lnSpc>
            <a:spcBef>
              <a:spcPct val="0"/>
            </a:spcBef>
            <a:spcAft>
              <a:spcPct val="35000"/>
            </a:spcAft>
            <a:buNone/>
            <a:defRPr cap="all"/>
          </a:pPr>
          <a:r>
            <a:rPr lang="en-US" sz="1700" kern="1200" spc="-150" dirty="0">
              <a:latin typeface="Arial" panose="020B0604020202020204" pitchFamily="34" charset="0"/>
              <a:cs typeface="Arial" panose="020B0604020202020204" pitchFamily="34" charset="0"/>
            </a:rPr>
            <a:t>Introduction to statistics for data  </a:t>
          </a:r>
          <a:r>
            <a:rPr lang="en-US" sz="1700" kern="1200" spc="-150" dirty="0" err="1">
              <a:latin typeface="Arial" panose="020B0604020202020204" pitchFamily="34" charset="0"/>
              <a:cs typeface="Arial" panose="020B0604020202020204" pitchFamily="34" charset="0"/>
            </a:rPr>
            <a:t>analystics</a:t>
          </a:r>
          <a:endParaRPr lang="en-US" sz="1700" kern="1200" spc="-150" dirty="0">
            <a:latin typeface="Arial" panose="020B0604020202020204" pitchFamily="34" charset="0"/>
            <a:cs typeface="Arial" panose="020B0604020202020204" pitchFamily="34" charset="0"/>
          </a:endParaRPr>
        </a:p>
        <a:p>
          <a:pPr marL="0" lvl="0" indent="0" algn="ctr" defTabSz="755650">
            <a:lnSpc>
              <a:spcPct val="100000"/>
            </a:lnSpc>
            <a:spcBef>
              <a:spcPct val="0"/>
            </a:spcBef>
            <a:spcAft>
              <a:spcPct val="35000"/>
            </a:spcAft>
            <a:buNone/>
            <a:defRPr cap="all"/>
          </a:pPr>
          <a:r>
            <a:rPr lang="en-US" sz="1700" kern="1200" spc="-150" dirty="0">
              <a:latin typeface="Arial" panose="020B0604020202020204" pitchFamily="34" charset="0"/>
              <a:cs typeface="Arial" panose="020B0604020202020204" pitchFamily="34" charset="0"/>
            </a:rPr>
            <a:t>Spring 2024</a:t>
          </a:r>
        </a:p>
        <a:p>
          <a:pPr marL="0" lvl="0" indent="0" algn="ctr" defTabSz="755650">
            <a:lnSpc>
              <a:spcPct val="100000"/>
            </a:lnSpc>
            <a:spcBef>
              <a:spcPct val="0"/>
            </a:spcBef>
            <a:spcAft>
              <a:spcPct val="35000"/>
            </a:spcAft>
            <a:buNone/>
            <a:defRPr cap="all"/>
          </a:pPr>
          <a:endParaRPr lang="en-US" sz="1700" kern="1200" spc="-150" dirty="0">
            <a:latin typeface="Arial" panose="020B0604020202020204" pitchFamily="34" charset="0"/>
            <a:cs typeface="Arial" panose="020B0604020202020204" pitchFamily="34" charset="0"/>
          </a:endParaRPr>
        </a:p>
      </dsp:txBody>
      <dsp:txXfrm>
        <a:off x="3086571" y="2182477"/>
        <a:ext cx="3044646" cy="818703"/>
      </dsp:txXfrm>
    </dsp:sp>
    <dsp:sp modelId="{C675881D-D6D8-49D2-9712-FD7969EEF5A5}">
      <dsp:nvSpPr>
        <dsp:cNvPr id="0" name=""/>
        <dsp:cNvSpPr/>
      </dsp:nvSpPr>
      <dsp:spPr>
        <a:xfrm>
          <a:off x="6744171" y="611911"/>
          <a:ext cx="1463817" cy="138175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1E59DA-80D5-4FF7-8DE8-6485DCD8D23C}">
      <dsp:nvSpPr>
        <dsp:cNvPr id="0" name=""/>
        <dsp:cNvSpPr/>
      </dsp:nvSpPr>
      <dsp:spPr>
        <a:xfrm>
          <a:off x="7004256" y="866892"/>
          <a:ext cx="943632" cy="87179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5411C7-4BE4-4D61-B9E0-6EFFB65526C9}">
      <dsp:nvSpPr>
        <dsp:cNvPr id="0" name=""/>
        <dsp:cNvSpPr/>
      </dsp:nvSpPr>
      <dsp:spPr>
        <a:xfrm>
          <a:off x="6515881" y="2221799"/>
          <a:ext cx="2209493" cy="8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spc="0" dirty="0">
              <a:latin typeface="Arial" panose="020B0604020202020204" pitchFamily="34" charset="0"/>
              <a:cs typeface="Arial" panose="020B0604020202020204" pitchFamily="34" charset="0"/>
            </a:rPr>
            <a:t>© Oluwatosin Oluwadare, Ph.D. 2024</a:t>
          </a:r>
        </a:p>
      </dsp:txBody>
      <dsp:txXfrm>
        <a:off x="6515881" y="2221799"/>
        <a:ext cx="2209493" cy="81870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64E53-0915-49A1-8385-D17BA4FBAD46}" type="datetimeFigureOut">
              <a:rPr lang="en-US" smtClean="0"/>
              <a:t>5/2/24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B2673-769D-41A9-98A7-1FCE653E1CE7}" type="slidenum">
              <a:rPr lang="en-US" smtClean="0"/>
              <a:t>‹#›</a:t>
            </a:fld>
            <a:endParaRPr lang="en-US"/>
          </a:p>
        </p:txBody>
      </p:sp>
    </p:spTree>
    <p:extLst>
      <p:ext uri="{BB962C8B-B14F-4D97-AF65-F5344CB8AC3E}">
        <p14:creationId xmlns:p14="http://schemas.microsoft.com/office/powerpoint/2010/main" val="2447652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tats.oarc.ucla.edu/stata/ado/analysi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40C251-FA3B-684E-A4AA-CA7C8521E914}" type="slidenum">
              <a:rPr lang="en-US" smtClean="0"/>
              <a:t>1</a:t>
            </a:fld>
            <a:endParaRPr lang="en-US"/>
          </a:p>
        </p:txBody>
      </p:sp>
    </p:spTree>
    <p:extLst>
      <p:ext uri="{BB962C8B-B14F-4D97-AF65-F5344CB8AC3E}">
        <p14:creationId xmlns:p14="http://schemas.microsoft.com/office/powerpoint/2010/main" val="122355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12</a:t>
            </a:fld>
            <a:endParaRPr lang="en-US"/>
          </a:p>
        </p:txBody>
      </p:sp>
    </p:spTree>
    <p:extLst>
      <p:ext uri="{BB962C8B-B14F-4D97-AF65-F5344CB8AC3E}">
        <p14:creationId xmlns:p14="http://schemas.microsoft.com/office/powerpoint/2010/main" val="2138612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SS9"/>
                  </a:rPr>
                  <a:t>12.1.4 </a:t>
                </a:r>
                <a:r>
                  <a:rPr lang="en-US" sz="1800" b="0" i="0" u="none" strike="noStrike" baseline="0" dirty="0">
                    <a:solidFill>
                      <a:srgbClr val="000000"/>
                    </a:solidFill>
                    <a:latin typeface="CMSSBX10"/>
                  </a:rPr>
                  <a:t>The sampling distribution of the GOF statistic</a:t>
                </a:r>
              </a:p>
              <a:p>
                <a:pPr algn="l"/>
                <a:r>
                  <a:rPr lang="en-US" sz="1800" b="0" i="0" u="none" strike="noStrike" baseline="0" dirty="0">
                    <a:solidFill>
                      <a:srgbClr val="000000"/>
                    </a:solidFill>
                    <a:latin typeface="CMR10"/>
                  </a:rPr>
                  <a:t>To determine whether or not a particular value of </a:t>
                </a:r>
                <a:r>
                  <a:rPr lang="en-US" sz="1800" i="0">
                    <a:latin typeface="Cambria Math" panose="02040503050406030204" pitchFamily="18" charset="0"/>
                    <a:ea typeface="Cambria Math" panose="02040503050406030204" pitchFamily="18" charset="0"/>
                  </a:rPr>
                  <a:t>𝜒</a:t>
                </a:r>
                <a:r>
                  <a:rPr lang="en-US" sz="1800" b="0" i="0" u="none" strike="noStrike" baseline="0">
                    <a:latin typeface="Cambria Math" panose="02040503050406030204" pitchFamily="18" charset="0"/>
                    <a:ea typeface="Cambria Math" panose="02040503050406030204" pitchFamily="18" charset="0"/>
                  </a:rPr>
                  <a:t>^2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is large enough to justify rejecting the null hypothesis, we're going to need to figure out what the sampling distribution for </a:t>
                </a:r>
                <a:r>
                  <a:rPr lang="en-US" sz="1800" i="0">
                    <a:latin typeface="Cambria Math" panose="02040503050406030204" pitchFamily="18" charset="0"/>
                    <a:ea typeface="Cambria Math" panose="02040503050406030204" pitchFamily="18" charset="0"/>
                  </a:rPr>
                  <a:t>𝜒</a:t>
                </a:r>
                <a:r>
                  <a:rPr lang="en-US" sz="1800" b="0" i="0" u="none" strike="noStrike" baseline="0">
                    <a:latin typeface="Cambria Math" panose="02040503050406030204" pitchFamily="18" charset="0"/>
                    <a:ea typeface="Cambria Math" panose="02040503050406030204" pitchFamily="18" charset="0"/>
                  </a:rPr>
                  <a:t>^2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would be if the null hypothesis were true. So that's what I'm going to do in here. I'll show you in a fair amount of detail how this sampling distribution is constructed, and then use it to build up a hypothesis test. Here is the summary before we get into the details,  the sampling distribution is a </a:t>
                </a:r>
                <a:r>
                  <a:rPr lang="en-US" sz="1800" b="0" i="0" u="none" strike="noStrike" baseline="0" dirty="0">
                    <a:solidFill>
                      <a:srgbClr val="9A00CD"/>
                    </a:solidFill>
                    <a:latin typeface="CMBX10"/>
                  </a:rPr>
                  <a:t>chi-squared (</a:t>
                </a:r>
                <a:r>
                  <a:rPr lang="en-US" sz="1800" i="0">
                    <a:latin typeface="Cambria Math" panose="02040503050406030204" pitchFamily="18" charset="0"/>
                    <a:ea typeface="Cambria Math" panose="02040503050406030204" pitchFamily="18" charset="0"/>
                  </a:rPr>
                  <a:t>𝜒</a:t>
                </a:r>
                <a:r>
                  <a:rPr lang="en-US" sz="1800" b="0" i="0" u="none" strike="noStrike" baseline="0">
                    <a:latin typeface="Cambria Math" panose="02040503050406030204" pitchFamily="18" charset="0"/>
                    <a:ea typeface="Cambria Math" panose="02040503050406030204" pitchFamily="18" charset="0"/>
                  </a:rPr>
                  <a:t>^2</a:t>
                </a:r>
                <a:r>
                  <a:rPr lang="en-US" sz="1800" b="0" i="0" u="none" strike="noStrike" baseline="0" dirty="0">
                    <a:solidFill>
                      <a:srgbClr val="9A00CD"/>
                    </a:solidFill>
                    <a:latin typeface="CMBX10"/>
                  </a:rPr>
                  <a:t>) distribution </a:t>
                </a:r>
                <a:r>
                  <a:rPr lang="en-US" sz="1800" b="0" i="0" u="none" strike="noStrike" baseline="0" dirty="0">
                    <a:solidFill>
                      <a:srgbClr val="000000"/>
                    </a:solidFill>
                    <a:latin typeface="CMR10"/>
                  </a:rPr>
                  <a:t>with </a:t>
                </a:r>
                <a:r>
                  <a:rPr lang="en-US" sz="1800" b="0" i="0" u="none" strike="noStrike" baseline="0" dirty="0">
                    <a:solidFill>
                      <a:srgbClr val="000000"/>
                    </a:solidFill>
                    <a:latin typeface="CMMI10"/>
                  </a:rPr>
                  <a:t>k-</a:t>
                </a:r>
                <a:r>
                  <a:rPr lang="en-US" sz="1800" b="0" i="0" u="none" strike="noStrike" baseline="0" dirty="0">
                    <a:solidFill>
                      <a:srgbClr val="000000"/>
                    </a:solidFill>
                    <a:latin typeface="CMR10"/>
                  </a:rPr>
                  <a:t>1 degrees of freedom.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Okay, let's suppose that the null hypothesis is actually true. If so, then the true probability that an observation falls in the </a:t>
                </a:r>
                <a:r>
                  <a:rPr lang="en-US" sz="1800" b="0" i="0" u="none" strike="noStrike" baseline="0" dirty="0" err="1">
                    <a:solidFill>
                      <a:srgbClr val="000000"/>
                    </a:solidFill>
                    <a:latin typeface="CMMI10"/>
                  </a:rPr>
                  <a:t>i</a:t>
                </a:r>
                <a:r>
                  <a:rPr lang="en-US" sz="1800" b="0" i="0" u="none" strike="noStrike" baseline="0" dirty="0" err="1">
                    <a:solidFill>
                      <a:srgbClr val="000000"/>
                    </a:solidFill>
                    <a:latin typeface="CMR10"/>
                  </a:rPr>
                  <a:t>-th</a:t>
                </a:r>
                <a:r>
                  <a:rPr lang="en-US" sz="1800" b="0" i="0" u="none" strike="noStrike" baseline="0" dirty="0">
                    <a:solidFill>
                      <a:srgbClr val="000000"/>
                    </a:solidFill>
                    <a:latin typeface="CMR10"/>
                  </a:rPr>
                  <a:t> category is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 that's pretty much the definition of our null hypothesis.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Let's think about what this actually means. If you think about it, this is kind of like saying that “nature" makes the decision about whether or not the observation ends up in category </a:t>
                </a:r>
                <a:r>
                  <a:rPr lang="en-US" sz="1800" b="0" i="0" u="none" strike="noStrike" baseline="0" dirty="0" err="1">
                    <a:solidFill>
                      <a:srgbClr val="000000"/>
                    </a:solidFill>
                    <a:latin typeface="CMMI10"/>
                  </a:rPr>
                  <a:t>i</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by flipping a weighted coin (i.e., one where the probability of getting a head is </a:t>
                </a:r>
                <a:r>
                  <a:rPr lang="en-US" sz="1800" b="0" i="0" u="none" strike="noStrike" baseline="0" dirty="0" err="1">
                    <a:solidFill>
                      <a:srgbClr val="000000"/>
                    </a:solidFill>
                    <a:latin typeface="CMMI10"/>
                  </a:rPr>
                  <a:t>P</a:t>
                </a:r>
                <a:r>
                  <a:rPr lang="en-US" sz="1800" b="0" i="0" u="none" strike="noStrike" baseline="0" dirty="0" err="1">
                    <a:solidFill>
                      <a:srgbClr val="000000"/>
                    </a:solidFill>
                    <a:latin typeface="CMMI7"/>
                  </a:rPr>
                  <a:t>j</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 And therefore, we can think of our observed frequency </a:t>
                </a:r>
                <a:r>
                  <a:rPr lang="en-US" sz="1800" b="0" i="0" u="none" strike="noStrike" baseline="0" dirty="0">
                    <a:solidFill>
                      <a:srgbClr val="000000"/>
                    </a:solidFill>
                    <a:latin typeface="CMMI10"/>
                  </a:rPr>
                  <a:t>O</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by imagining that nature flipped </a:t>
                </a:r>
                <a:r>
                  <a:rPr lang="en-US" sz="1800" b="0" i="0" u="none" strike="noStrike" baseline="0" dirty="0">
                    <a:solidFill>
                      <a:srgbClr val="000000"/>
                    </a:solidFill>
                    <a:latin typeface="CMMI10"/>
                  </a:rPr>
                  <a:t>N </a:t>
                </a:r>
                <a:r>
                  <a:rPr lang="en-US" sz="1800" b="0" i="0" u="none" strike="noStrike" baseline="0" dirty="0">
                    <a:solidFill>
                      <a:srgbClr val="000000"/>
                    </a:solidFill>
                    <a:latin typeface="CMR10"/>
                  </a:rPr>
                  <a:t>of these coins (one for each observation in the data set)... and exactly </a:t>
                </a:r>
                <a:r>
                  <a:rPr lang="en-US" sz="1800" b="0" i="0" u="none" strike="noStrike" baseline="0" dirty="0">
                    <a:solidFill>
                      <a:srgbClr val="000000"/>
                    </a:solidFill>
                    <a:latin typeface="CMMI10"/>
                  </a:rPr>
                  <a:t>O</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of them came up heads. Obviously, this is a pretty weird way to think about the experiment. But what it does (I hope) is remind you that we've actually seen this scenario before.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It's exactly the same set up that gave rise to the binomial distribution in previous lectures. In other words, if the null hypothesis is true, then it follows that our observed frequencies were generated by sampling from a binomial distribution:</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MI10"/>
                  </a:rPr>
                  <a:t>O</a:t>
                </a:r>
                <a:r>
                  <a:rPr lang="en-US" sz="1800" b="0" i="0" u="none" strike="noStrike" baseline="0" dirty="0">
                    <a:solidFill>
                      <a:srgbClr val="000000"/>
                    </a:solidFill>
                    <a:latin typeface="CMMI7"/>
                  </a:rPr>
                  <a:t>i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Binomial</a:t>
                </a:r>
                <a:r>
                  <a:rPr lang="en-US" sz="1800" b="0" i="0" u="none" strike="noStrike" baseline="0" dirty="0">
                    <a:solidFill>
                      <a:srgbClr val="000000"/>
                    </a:solidFill>
                    <a:latin typeface="TeX-matha10"/>
                  </a:rPr>
                  <a:t>(</a:t>
                </a:r>
                <a:r>
                  <a:rPr lang="en-US" sz="1800" b="0" i="0" u="none" strike="noStrike" baseline="0" dirty="0" err="1">
                    <a:solidFill>
                      <a:srgbClr val="000000"/>
                    </a:solidFill>
                    <a:latin typeface="CMMI10"/>
                  </a:rPr>
                  <a:t>P</a:t>
                </a:r>
                <a:r>
                  <a:rPr lang="en-US" sz="1800" b="0" i="0" u="none" strike="noStrike" baseline="0" dirty="0" err="1">
                    <a:solidFill>
                      <a:srgbClr val="000000"/>
                    </a:solidFill>
                    <a:latin typeface="CMMI7"/>
                  </a:rPr>
                  <a:t>i,</a:t>
                </a:r>
                <a:r>
                  <a:rPr lang="en-US" sz="1800" b="0" i="0" u="none" strike="noStrike" baseline="0" dirty="0" err="1">
                    <a:solidFill>
                      <a:srgbClr val="000000"/>
                    </a:solidFill>
                    <a:latin typeface="CMMI10"/>
                  </a:rPr>
                  <a:t>N</a:t>
                </a:r>
                <a:r>
                  <a:rPr lang="en-US" sz="1800" b="0" i="0" u="none" strike="noStrike" baseline="0" dirty="0">
                    <a:solidFill>
                      <a:srgbClr val="000000"/>
                    </a:solidFill>
                    <a:latin typeface="CMMI10"/>
                  </a:rPr>
                  <a:t>)</a:t>
                </a:r>
              </a:p>
              <a:p>
                <a:pPr algn="l"/>
                <a:endParaRPr lang="en-US" sz="1800" b="0" i="0" u="none" strike="noStrike" baseline="0" dirty="0">
                  <a:solidFill>
                    <a:srgbClr val="000000"/>
                  </a:solidFill>
                  <a:latin typeface="TeX-matha10"/>
                </a:endParaRPr>
              </a:p>
              <a:p>
                <a:pPr algn="l"/>
                <a:r>
                  <a:rPr lang="en-US" sz="1800" b="0" i="0" u="none" strike="noStrike" baseline="0" dirty="0">
                    <a:solidFill>
                      <a:srgbClr val="000000"/>
                    </a:solidFill>
                    <a:latin typeface="CMR10"/>
                  </a:rPr>
                  <a:t>Now, if you remember from our discussion of the central limit theorem (in previous lectures), the binomial distribution starts to look pretty much identical to the normal distribution, especially when </a:t>
                </a:r>
                <a:r>
                  <a:rPr lang="en-US" sz="1800" b="0" i="0" u="none" strike="noStrike" baseline="0" dirty="0">
                    <a:solidFill>
                      <a:srgbClr val="000000"/>
                    </a:solidFill>
                    <a:latin typeface="CMMI10"/>
                  </a:rPr>
                  <a:t>N </a:t>
                </a:r>
                <a:r>
                  <a:rPr lang="en-US" sz="1800" b="0" i="0" u="none" strike="noStrike" baseline="0" dirty="0">
                    <a:solidFill>
                      <a:srgbClr val="000000"/>
                    </a:solidFill>
                    <a:latin typeface="CMR10"/>
                  </a:rPr>
                  <a:t>is large and when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isn't </a:t>
                </a:r>
                <a:r>
                  <a:rPr lang="en-US" sz="1800" b="0" i="0" u="none" strike="noStrike" baseline="0" dirty="0">
                    <a:solidFill>
                      <a:srgbClr val="000000"/>
                    </a:solidFill>
                    <a:latin typeface="CMTI10"/>
                  </a:rPr>
                  <a:t>too </a:t>
                </a:r>
                <a:r>
                  <a:rPr lang="en-US" sz="1800" b="0" i="0" u="none" strike="noStrike" baseline="0" dirty="0">
                    <a:solidFill>
                      <a:srgbClr val="000000"/>
                    </a:solidFill>
                    <a:latin typeface="CMR10"/>
                  </a:rPr>
                  <a:t>close to 0 or 1. In other words as long as </a:t>
                </a:r>
                <a:r>
                  <a:rPr lang="en-US" sz="1800" b="1" i="0" u="none" strike="noStrike" baseline="0" dirty="0">
                    <a:solidFill>
                      <a:srgbClr val="000000"/>
                    </a:solidFill>
                    <a:latin typeface="CMMI10"/>
                  </a:rPr>
                  <a:t>N *</a:t>
                </a:r>
                <a:r>
                  <a:rPr lang="en-US" sz="1800" b="1" i="0" u="none" strike="noStrike" baseline="0" dirty="0">
                    <a:solidFill>
                      <a:srgbClr val="000000"/>
                    </a:solidFill>
                    <a:latin typeface="TeX-matha10"/>
                  </a:rPr>
                  <a:t> </a:t>
                </a:r>
                <a:r>
                  <a:rPr lang="en-US" sz="1800" b="1" i="0" u="none" strike="noStrike" baseline="0" dirty="0">
                    <a:solidFill>
                      <a:srgbClr val="000000"/>
                    </a:solidFill>
                    <a:latin typeface="CMMI10"/>
                  </a:rPr>
                  <a:t>P</a:t>
                </a:r>
                <a:r>
                  <a:rPr lang="en-US" sz="1800" b="1" i="0" u="none" strike="noStrike" baseline="-25000" dirty="0">
                    <a:solidFill>
                      <a:srgbClr val="000000"/>
                    </a:solidFill>
                    <a:latin typeface="CMMI7"/>
                  </a:rPr>
                  <a:t>i</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is large enough - or, to put it another way, when the expected frequency </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is large enough - the theoretical distribution of </a:t>
                </a:r>
                <a:r>
                  <a:rPr lang="en-US" sz="1800" b="0" i="0" u="none" strike="noStrike" baseline="0" dirty="0">
                    <a:solidFill>
                      <a:srgbClr val="000000"/>
                    </a:solidFill>
                    <a:latin typeface="CMMI10"/>
                  </a:rPr>
                  <a:t>O</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is approximately normal.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Better yet, if </a:t>
                </a:r>
                <a:r>
                  <a:rPr lang="en-US" sz="1800" b="0" i="0" u="none" strike="noStrike" baseline="0" dirty="0">
                    <a:solidFill>
                      <a:srgbClr val="000000"/>
                    </a:solidFill>
                    <a:latin typeface="CMMI10"/>
                  </a:rPr>
                  <a:t>O</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is normally distributed, then so is (</a:t>
                </a:r>
                <a:r>
                  <a:rPr lang="en-US" sz="1800" b="0" i="0" u="none" strike="noStrike" baseline="0" dirty="0">
                    <a:solidFill>
                      <a:srgbClr val="000000"/>
                    </a:solidFill>
                    <a:latin typeface="CMMI10"/>
                  </a:rPr>
                  <a:t>O</a:t>
                </a:r>
                <a:r>
                  <a:rPr lang="en-US" sz="1800" b="0" i="0" u="none" strike="noStrike" baseline="0" dirty="0">
                    <a:solidFill>
                      <a:srgbClr val="000000"/>
                    </a:solidFill>
                    <a:latin typeface="CMMI7"/>
                  </a:rPr>
                  <a:t>i –</a:t>
                </a:r>
                <a:r>
                  <a:rPr lang="en-US" sz="1800" b="0" i="0" u="none" strike="noStrike" baseline="0" dirty="0">
                    <a:solidFill>
                      <a:srgbClr val="000000"/>
                    </a:solidFill>
                    <a:latin typeface="TeX-matha10"/>
                  </a:rPr>
                  <a:t> </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a:t>
                </a:r>
                <a:r>
                  <a:rPr lang="en-US" sz="1800" b="0" i="0" u="none" strike="noStrike" baseline="0" dirty="0">
                    <a:solidFill>
                      <a:srgbClr val="000000"/>
                    </a:solidFill>
                    <a:latin typeface="CMMI7"/>
                  </a:rPr>
                  <a:t>)/sqrt(</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 since </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is a fixed value, subtracting off </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and dividing by sqrt(</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changes the mean and standard deviation of the normal distribution; but that's all it does. Okay, so now let's have a look at what our goodness of fit statistic actually </a:t>
                </a:r>
                <a:r>
                  <a:rPr lang="en-US" sz="1800" b="0" i="0" u="none" strike="noStrike" baseline="0" dirty="0">
                    <a:solidFill>
                      <a:srgbClr val="000000"/>
                    </a:solidFill>
                    <a:latin typeface="CMTI10"/>
                  </a:rPr>
                  <a:t>is</a:t>
                </a:r>
                <a:r>
                  <a:rPr lang="en-US" sz="1800" b="0" i="0" u="none" strike="noStrike" baseline="0" dirty="0">
                    <a:solidFill>
                      <a:srgbClr val="000000"/>
                    </a:solidFill>
                    <a:latin typeface="CMR10"/>
                  </a:rPr>
                  <a:t>. What we're doing is taking a bunch of things that are normally-distributed, squaring them, and adding them up. And we've seen that before too! As we discussed in previous lectures, when you take a bunch of things that have a standard normal distribution (i.e., mean 0 and standard deviation 1), square them, then add them up, then the resulting quantity has a chi-square distribution. So now we know that the null hypothesis predicts that the sampling distribution of the goodness of fit statistic is a chi-square distribution. Cool.</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There's one last detail to talk about, namely the degrees of freedom. If you remember in previous lectures, I have mentioned that if the number of things you're adding up is </a:t>
                </a:r>
                <a:r>
                  <a:rPr lang="en-US" sz="1800" b="0" i="0" u="none" strike="noStrike" baseline="0" dirty="0">
                    <a:solidFill>
                      <a:srgbClr val="000000"/>
                    </a:solidFill>
                    <a:latin typeface="CMMI10"/>
                  </a:rPr>
                  <a:t>k</a:t>
                </a:r>
                <a:r>
                  <a:rPr lang="en-US" sz="1800" b="0" i="0" u="none" strike="noStrike" baseline="0" dirty="0">
                    <a:solidFill>
                      <a:srgbClr val="000000"/>
                    </a:solidFill>
                    <a:latin typeface="CMR10"/>
                  </a:rPr>
                  <a:t>, then the degrees of freedom for the resulting chi-square distribution is </a:t>
                </a:r>
                <a:r>
                  <a:rPr lang="en-US" sz="1800" b="0" i="0" u="none" strike="noStrike" baseline="0" dirty="0">
                    <a:solidFill>
                      <a:srgbClr val="000000"/>
                    </a:solidFill>
                    <a:latin typeface="CMMI10"/>
                  </a:rPr>
                  <a:t>k</a:t>
                </a:r>
                <a:r>
                  <a:rPr lang="en-US" sz="1800" b="0" i="0" u="none" strike="noStrike" baseline="0" dirty="0">
                    <a:solidFill>
                      <a:srgbClr val="000000"/>
                    </a:solidFill>
                    <a:latin typeface="CMR10"/>
                  </a:rPr>
                  <a:t>. Yet, what I said at the start of this lecture is that the actual degrees of freedom for the chi-square goodness of fit test is </a:t>
                </a:r>
                <a:r>
                  <a:rPr lang="en-US" sz="1800" b="0" i="0" u="none" strike="noStrike" baseline="0" dirty="0">
                    <a:solidFill>
                      <a:srgbClr val="000000"/>
                    </a:solidFill>
                    <a:latin typeface="CMMI10"/>
                  </a:rPr>
                  <a:t>k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 What's up with that? The answer here is that what we're supposed to be looking at is the number of genuinely </a:t>
                </a:r>
                <a:r>
                  <a:rPr lang="en-US" sz="1800" b="0" i="0" u="none" strike="noStrike" baseline="0" dirty="0">
                    <a:solidFill>
                      <a:srgbClr val="000000"/>
                    </a:solidFill>
                    <a:latin typeface="CMTI10"/>
                  </a:rPr>
                  <a:t>independent </a:t>
                </a:r>
                <a:r>
                  <a:rPr lang="en-US" sz="1800" b="0" i="0" u="none" strike="noStrike" baseline="0" dirty="0">
                    <a:solidFill>
                      <a:srgbClr val="000000"/>
                    </a:solidFill>
                    <a:latin typeface="CMR10"/>
                  </a:rPr>
                  <a:t>things that are getting added together. And, as I’ll explain later today, even though there's </a:t>
                </a:r>
                <a:r>
                  <a:rPr lang="en-US" sz="1800" b="0" i="0" u="none" strike="noStrike" baseline="0" dirty="0">
                    <a:solidFill>
                      <a:srgbClr val="000000"/>
                    </a:solidFill>
                    <a:latin typeface="CMMI10"/>
                  </a:rPr>
                  <a:t>k </a:t>
                </a:r>
                <a:r>
                  <a:rPr lang="en-US" sz="1800" b="0" i="0" u="none" strike="noStrike" baseline="0" dirty="0">
                    <a:solidFill>
                      <a:srgbClr val="000000"/>
                    </a:solidFill>
                    <a:latin typeface="CMR10"/>
                  </a:rPr>
                  <a:t>things that we're adding, only </a:t>
                </a:r>
                <a:r>
                  <a:rPr lang="en-US" sz="1800" b="0" i="0" u="none" strike="noStrike" baseline="0" dirty="0">
                    <a:solidFill>
                      <a:srgbClr val="000000"/>
                    </a:solidFill>
                    <a:latin typeface="CMMI10"/>
                  </a:rPr>
                  <a:t>k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 of them are truly independent; and so the degrees of freedom is actually</a:t>
                </a:r>
              </a:p>
              <a:p>
                <a:pPr algn="l"/>
                <a:r>
                  <a:rPr lang="en-US" sz="1800" b="0" i="0" u="none" strike="noStrike" baseline="0" dirty="0">
                    <a:solidFill>
                      <a:srgbClr val="000000"/>
                    </a:solidFill>
                    <a:latin typeface="CMR10"/>
                  </a:rPr>
                  <a:t>only </a:t>
                </a:r>
                <a:r>
                  <a:rPr lang="en-US" sz="1800" b="0" i="0" u="none" strike="noStrike" baseline="0" dirty="0">
                    <a:solidFill>
                      <a:srgbClr val="000000"/>
                    </a:solidFill>
                    <a:latin typeface="CMMI10"/>
                  </a:rPr>
                  <a:t>k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13</a:t>
            </a:fld>
            <a:endParaRPr lang="en-US"/>
          </a:p>
        </p:txBody>
      </p:sp>
    </p:spTree>
    <p:extLst>
      <p:ext uri="{BB962C8B-B14F-4D97-AF65-F5344CB8AC3E}">
        <p14:creationId xmlns:p14="http://schemas.microsoft.com/office/powerpoint/2010/main" val="177812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14</a:t>
            </a:fld>
            <a:endParaRPr lang="en-US"/>
          </a:p>
        </p:txBody>
      </p:sp>
    </p:spTree>
    <p:extLst>
      <p:ext uri="{BB962C8B-B14F-4D97-AF65-F5344CB8AC3E}">
        <p14:creationId xmlns:p14="http://schemas.microsoft.com/office/powerpoint/2010/main" val="321140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15</a:t>
            </a:fld>
            <a:endParaRPr lang="en-US"/>
          </a:p>
        </p:txBody>
      </p:sp>
    </p:spTree>
    <p:extLst>
      <p:ext uri="{BB962C8B-B14F-4D97-AF65-F5344CB8AC3E}">
        <p14:creationId xmlns:p14="http://schemas.microsoft.com/office/powerpoint/2010/main" val="120755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Although we did manage to do everything in </a:t>
                </a:r>
                <a:r>
                  <a:rPr lang="en-US" sz="1800" b="0" i="0" u="none" strike="noStrike" baseline="0" dirty="0">
                    <a:solidFill>
                      <a:srgbClr val="000000"/>
                    </a:solidFill>
                    <a:latin typeface="CMSS10"/>
                  </a:rPr>
                  <a:t>R </a:t>
                </a:r>
                <a:r>
                  <a:rPr lang="en-US" sz="1800" b="0" i="0" u="none" strike="noStrike" baseline="0" dirty="0">
                    <a:solidFill>
                      <a:srgbClr val="000000"/>
                    </a:solidFill>
                    <a:latin typeface="CMR10"/>
                  </a:rPr>
                  <a:t>as we were going through that little example, it does rather feel as if we're typing too many things into the magic computing box. Not surprisingly, </a:t>
                </a:r>
                <a:r>
                  <a:rPr lang="en-US" sz="1800" b="0" i="0" u="none" strike="noStrike" baseline="0" dirty="0">
                    <a:solidFill>
                      <a:srgbClr val="000000"/>
                    </a:solidFill>
                    <a:latin typeface="CMSS10"/>
                  </a:rPr>
                  <a:t>R </a:t>
                </a:r>
                <a:r>
                  <a:rPr lang="en-US" sz="1800" b="0" i="0" u="none" strike="noStrike" baseline="0" dirty="0">
                    <a:solidFill>
                      <a:srgbClr val="000000"/>
                    </a:solidFill>
                    <a:latin typeface="CMR10"/>
                  </a:rPr>
                  <a:t>provides a function that will do all of these calculations for you. In fact, there are several different ways of doing it. The one that most people use is the </a:t>
                </a:r>
                <a:r>
                  <a:rPr lang="en-US" sz="1800" b="0" i="0" u="none" strike="noStrike" baseline="0" dirty="0" err="1">
                    <a:solidFill>
                      <a:srgbClr val="000080"/>
                    </a:solidFill>
                    <a:latin typeface="CMTT9"/>
                  </a:rPr>
                  <a:t>chisq.test</a:t>
                </a:r>
                <a:r>
                  <a:rPr lang="en-US" sz="1800" b="0" i="0" u="none" strike="noStrike" baseline="0" dirty="0">
                    <a:solidFill>
                      <a:srgbClr val="000080"/>
                    </a:solidFill>
                    <a:latin typeface="CMTT9"/>
                  </a:rPr>
                  <a:t>() </a:t>
                </a:r>
                <a:r>
                  <a:rPr lang="en-US" sz="1800" b="0" i="0" u="none" strike="noStrike" baseline="0" dirty="0">
                    <a:solidFill>
                      <a:srgbClr val="000000"/>
                    </a:solidFill>
                    <a:latin typeface="CMR10"/>
                  </a:rPr>
                  <a:t>function, which comes with every installation of </a:t>
                </a:r>
                <a:r>
                  <a:rPr lang="en-US" sz="1800" b="0" i="0" u="none" strike="noStrike" baseline="0" dirty="0">
                    <a:solidFill>
                      <a:srgbClr val="000000"/>
                    </a:solidFill>
                    <a:latin typeface="CMSS10"/>
                  </a:rPr>
                  <a:t>R</a:t>
                </a:r>
                <a:r>
                  <a:rPr lang="en-US" sz="1800" b="0" i="0" u="none" strike="noStrike" baseline="0" dirty="0">
                    <a:solidFill>
                      <a:srgbClr val="000000"/>
                    </a:solidFill>
                    <a:latin typeface="CMR10"/>
                  </a:rPr>
                  <a:t>. I'll show you how to use the </a:t>
                </a:r>
                <a:r>
                  <a:rPr lang="en-US" sz="1800" b="0" i="0" u="none" strike="noStrike" baseline="0" dirty="0" err="1">
                    <a:solidFill>
                      <a:srgbClr val="000080"/>
                    </a:solidFill>
                    <a:latin typeface="CMTT9"/>
                  </a:rPr>
                  <a:t>chisq.test</a:t>
                </a:r>
                <a:r>
                  <a:rPr lang="en-US" sz="1800" b="0" i="0" u="none" strike="noStrike" baseline="0" dirty="0">
                    <a:solidFill>
                      <a:srgbClr val="000080"/>
                    </a:solidFill>
                    <a:latin typeface="CMTT9"/>
                  </a:rPr>
                  <a:t>() </a:t>
                </a:r>
                <a:r>
                  <a:rPr lang="en-US" sz="1800" b="0" i="0" u="none" strike="noStrike" baseline="0" dirty="0">
                    <a:solidFill>
                      <a:srgbClr val="000000"/>
                    </a:solidFill>
                    <a:latin typeface="CMR10"/>
                  </a:rPr>
                  <a:t>function later on, but to start out with, I'm going to show you the </a:t>
                </a:r>
                <a:r>
                  <a:rPr lang="en-US" sz="1800" b="0" i="0" u="none" strike="noStrike" baseline="0" dirty="0" err="1">
                    <a:solidFill>
                      <a:srgbClr val="000080"/>
                    </a:solidFill>
                    <a:latin typeface="CMTT9"/>
                  </a:rPr>
                  <a:t>goodnessOfFitTest</a:t>
                </a:r>
                <a:r>
                  <a:rPr lang="en-US" sz="1800" b="0" i="0" u="none" strike="noStrike" baseline="0" dirty="0">
                    <a:solidFill>
                      <a:srgbClr val="000080"/>
                    </a:solidFill>
                    <a:latin typeface="CMTT9"/>
                  </a:rPr>
                  <a:t>() </a:t>
                </a:r>
                <a:r>
                  <a:rPr lang="en-US" sz="1800" b="0" i="0" u="none" strike="noStrike" baseline="0" dirty="0">
                    <a:solidFill>
                      <a:srgbClr val="000000"/>
                    </a:solidFill>
                    <a:latin typeface="CMR10"/>
                  </a:rPr>
                  <a:t>function in the </a:t>
                </a:r>
                <a:r>
                  <a:rPr lang="en-US" sz="1800" b="0" i="0" u="none" strike="noStrike" baseline="0" dirty="0" err="1">
                    <a:solidFill>
                      <a:srgbClr val="000080"/>
                    </a:solidFill>
                    <a:latin typeface="CMTT9"/>
                  </a:rPr>
                  <a:t>lsr</a:t>
                </a:r>
                <a:r>
                  <a:rPr lang="en-US" sz="1800" b="0" i="0" u="none" strike="noStrike" baseline="0" dirty="0">
                    <a:solidFill>
                      <a:srgbClr val="000080"/>
                    </a:solidFill>
                    <a:latin typeface="CMTT9"/>
                  </a:rPr>
                  <a:t> </a:t>
                </a:r>
                <a:r>
                  <a:rPr lang="en-US" sz="1800" b="0" i="0" u="none" strike="noStrike" baseline="0" dirty="0">
                    <a:solidFill>
                      <a:srgbClr val="000000"/>
                    </a:solidFill>
                    <a:latin typeface="CMR10"/>
                  </a:rPr>
                  <a:t>package, because it produces output that I think is easier for beginners to understand. It's pretty straightforward: our raw data are stored in the variable </a:t>
                </a:r>
                <a:r>
                  <a:rPr lang="en-US" sz="1800" b="0" i="0" u="none" strike="noStrike" baseline="0" dirty="0">
                    <a:solidFill>
                      <a:srgbClr val="000080"/>
                    </a:solidFill>
                    <a:latin typeface="CMTT9"/>
                  </a:rPr>
                  <a:t>cards$choice_1</a:t>
                </a:r>
                <a:r>
                  <a:rPr lang="en-US" sz="1800" b="0" i="0" u="none" strike="noStrike" baseline="0" dirty="0">
                    <a:solidFill>
                      <a:srgbClr val="000000"/>
                    </a:solidFill>
                    <a:latin typeface="CMR10"/>
                  </a:rPr>
                  <a:t>, right? If you want to test the null hypothesis that all four suits are equally likely, then (assuming you have the </a:t>
                </a:r>
                <a:r>
                  <a:rPr lang="en-US" sz="1800" b="0" i="0" u="none" strike="noStrike" baseline="0" dirty="0" err="1">
                    <a:solidFill>
                      <a:srgbClr val="000080"/>
                    </a:solidFill>
                    <a:latin typeface="CMTT9"/>
                  </a:rPr>
                  <a:t>lsr</a:t>
                </a:r>
                <a:r>
                  <a:rPr lang="en-US" sz="1800" b="0" i="0" u="none" strike="noStrike" baseline="0" dirty="0">
                    <a:solidFill>
                      <a:srgbClr val="000080"/>
                    </a:solidFill>
                    <a:latin typeface="CMTT9"/>
                  </a:rPr>
                  <a:t> </a:t>
                </a:r>
                <a:r>
                  <a:rPr lang="en-US" sz="1800" b="0" i="0" u="none" strike="noStrike" baseline="0" dirty="0">
                    <a:solidFill>
                      <a:srgbClr val="000000"/>
                    </a:solidFill>
                    <a:latin typeface="CMR10"/>
                  </a:rPr>
                  <a:t>package loaded) all you have to do is type this:</a:t>
                </a:r>
              </a:p>
              <a:p>
                <a:pPr algn="l"/>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goodnessOfFitTest</a:t>
                </a:r>
                <a:r>
                  <a:rPr lang="en-US" sz="1800" b="0" i="0" u="none" strike="noStrike" baseline="0" dirty="0">
                    <a:solidFill>
                      <a:srgbClr val="000080"/>
                    </a:solidFill>
                    <a:latin typeface="CMTT9"/>
                  </a:rPr>
                  <a:t>( cards$choice_1 )</a:t>
                </a:r>
              </a:p>
              <a:p>
                <a:pPr algn="l"/>
                <a:endParaRPr lang="en-US" sz="1800" b="0" i="0" u="none" strike="noStrike" baseline="0" dirty="0">
                  <a:solidFill>
                    <a:srgbClr val="000080"/>
                  </a:solidFill>
                  <a:latin typeface="CMTT9"/>
                </a:endParaRPr>
              </a:p>
              <a:p>
                <a:pPr algn="l"/>
                <a:r>
                  <a:rPr lang="en-US" sz="1800" b="0" i="0" u="none" strike="noStrike" baseline="0" dirty="0">
                    <a:solidFill>
                      <a:srgbClr val="000000"/>
                    </a:solidFill>
                    <a:latin typeface="CMSS10"/>
                  </a:rPr>
                  <a:t>R </a:t>
                </a:r>
                <a:r>
                  <a:rPr lang="en-US" sz="1800" b="0" i="0" u="none" strike="noStrike" baseline="0" dirty="0">
                    <a:solidFill>
                      <a:srgbClr val="000000"/>
                    </a:solidFill>
                    <a:latin typeface="CMR10"/>
                  </a:rPr>
                  <a:t>then runs the test, and prints several lines of text. I'll go through the output line by line, so that you can make sure that you understand what you're looking at. The first two lines are just telling you things you already know:</a:t>
                </a:r>
              </a:p>
              <a:p>
                <a:pPr algn="l"/>
                <a:r>
                  <a:rPr lang="en-US" sz="1800" b="0" i="0" u="none" strike="noStrike" baseline="0" dirty="0">
                    <a:solidFill>
                      <a:srgbClr val="666680"/>
                    </a:solidFill>
                    <a:latin typeface="CMTT9"/>
                  </a:rPr>
                  <a:t>Chi-square test against specified probabilities</a:t>
                </a:r>
              </a:p>
              <a:p>
                <a:pPr algn="l"/>
                <a:r>
                  <a:rPr lang="en-US" sz="1800" b="0" i="0" u="none" strike="noStrike" baseline="0" dirty="0">
                    <a:solidFill>
                      <a:srgbClr val="666680"/>
                    </a:solidFill>
                    <a:latin typeface="CMTT9"/>
                  </a:rPr>
                  <a:t>Data variable: cards$choice_1</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The first line tells us what kind of hypothesis test we ran, and the second line tells us the name of the variable that we ran it on. After that comes a statement of what the null and alternative hypotheses are:</a:t>
                </a:r>
              </a:p>
              <a:p>
                <a:pPr algn="l"/>
                <a:endParaRPr lang="en-US" sz="1800" b="0" i="0" u="none" strike="noStrike" baseline="0" dirty="0">
                  <a:solidFill>
                    <a:srgbClr val="666680"/>
                  </a:solidFill>
                  <a:latin typeface="CMTT9"/>
                </a:endParaRPr>
              </a:p>
              <a:p>
                <a:pPr algn="l"/>
                <a:r>
                  <a:rPr lang="en-US" sz="1800" b="0" i="0" u="none" strike="noStrike" baseline="0" dirty="0">
                    <a:solidFill>
                      <a:srgbClr val="666680"/>
                    </a:solidFill>
                    <a:latin typeface="CMTT9"/>
                  </a:rPr>
                  <a:t>Hypotheses:</a:t>
                </a:r>
              </a:p>
              <a:p>
                <a:pPr algn="l"/>
                <a:r>
                  <a:rPr lang="en-US" sz="1800" b="0" i="0" u="none" strike="noStrike" baseline="0" dirty="0">
                    <a:solidFill>
                      <a:srgbClr val="666680"/>
                    </a:solidFill>
                    <a:latin typeface="CMTT9"/>
                  </a:rPr>
                  <a:t>null: true probabilities are as specified</a:t>
                </a:r>
              </a:p>
              <a:p>
                <a:pPr algn="l"/>
                <a:r>
                  <a:rPr lang="en-US" sz="1800" b="0" i="0" u="none" strike="noStrike" baseline="0" dirty="0">
                    <a:solidFill>
                      <a:srgbClr val="666680"/>
                    </a:solidFill>
                    <a:latin typeface="CMTT9"/>
                  </a:rPr>
                  <a:t>alternative: true probabilities differ from those specified</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For a beginner, it's kind of handy to have this as part of the output: it's a nice reminder of what your null and alternative hypotheses are. Don't get used to seeing this though. The vast majority of hypothesis tests in </a:t>
                </a:r>
                <a:r>
                  <a:rPr lang="en-US" sz="1800" b="0" i="0" u="none" strike="noStrike" baseline="0" dirty="0">
                    <a:solidFill>
                      <a:srgbClr val="000000"/>
                    </a:solidFill>
                    <a:latin typeface="CMSS10"/>
                  </a:rPr>
                  <a:t>R </a:t>
                </a:r>
                <a:r>
                  <a:rPr lang="en-US" sz="1800" b="0" i="0" u="none" strike="noStrike" baseline="0" dirty="0">
                    <a:solidFill>
                      <a:srgbClr val="000000"/>
                    </a:solidFill>
                    <a:latin typeface="CMR10"/>
                  </a:rPr>
                  <a:t>aren't so kind to novices.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Most </a:t>
                </a:r>
                <a:r>
                  <a:rPr lang="en-US" sz="1800" b="0" i="0" u="none" strike="noStrike" baseline="0" dirty="0">
                    <a:solidFill>
                      <a:srgbClr val="000000"/>
                    </a:solidFill>
                    <a:latin typeface="CMSS10"/>
                  </a:rPr>
                  <a:t>R </a:t>
                </a:r>
                <a:r>
                  <a:rPr lang="en-US" sz="1800" b="0" i="0" u="none" strike="noStrike" baseline="0" dirty="0">
                    <a:solidFill>
                      <a:srgbClr val="000000"/>
                    </a:solidFill>
                    <a:latin typeface="CMR10"/>
                  </a:rPr>
                  <a:t>functions are written on the assumption that you already understand the statistical tool that you're using, so they don't bother to include an explicit statement of the null and alternative hypothesis.</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The next part of the output shows you the comparison between the observed frequencies and the expected frequencies:</a:t>
                </a:r>
              </a:p>
              <a:p>
                <a:pPr algn="l"/>
                <a:endParaRPr lang="en-US" sz="1800" b="0" i="0" u="none" strike="noStrike" baseline="0" dirty="0">
                  <a:solidFill>
                    <a:srgbClr val="666680"/>
                  </a:solidFill>
                  <a:latin typeface="CMTT9"/>
                </a:endParaRPr>
              </a:p>
              <a:p>
                <a:pPr algn="l"/>
                <a:r>
                  <a:rPr lang="en-US" sz="1800" b="0" i="0" u="none" strike="noStrike" baseline="0" dirty="0" err="1">
                    <a:solidFill>
                      <a:srgbClr val="666680"/>
                    </a:solidFill>
                    <a:latin typeface="CMTT9"/>
                  </a:rPr>
                  <a:t>Descriptives</a:t>
                </a:r>
                <a:r>
                  <a:rPr lang="en-US" sz="1800" b="0" i="0" u="none" strike="noStrike" baseline="0" dirty="0">
                    <a:solidFill>
                      <a:srgbClr val="666680"/>
                    </a:solidFill>
                    <a:latin typeface="CMTT9"/>
                  </a:rPr>
                  <a:t>:</a:t>
                </a:r>
              </a:p>
              <a:p>
                <a:pPr algn="l"/>
                <a:r>
                  <a:rPr lang="en-US" sz="1800" b="0" i="0" u="none" strike="noStrike" baseline="0" dirty="0">
                    <a:solidFill>
                      <a:srgbClr val="666680"/>
                    </a:solidFill>
                    <a:latin typeface="CMTT9"/>
                  </a:rPr>
                  <a:t>observed freq. expected freq. specified prob.</a:t>
                </a:r>
              </a:p>
              <a:p>
                <a:pPr algn="l"/>
                <a:r>
                  <a:rPr lang="en-US" sz="1800" b="0" i="0" u="none" strike="noStrike" baseline="0" dirty="0">
                    <a:solidFill>
                      <a:srgbClr val="666680"/>
                    </a:solidFill>
                    <a:latin typeface="CMTT9"/>
                  </a:rPr>
                  <a:t>clubs 35 50 0.25</a:t>
                </a:r>
              </a:p>
              <a:p>
                <a:pPr algn="l"/>
                <a:r>
                  <a:rPr lang="en-US" sz="1800" b="0" i="0" u="none" strike="noStrike" baseline="0" dirty="0">
                    <a:solidFill>
                      <a:srgbClr val="666680"/>
                    </a:solidFill>
                    <a:latin typeface="CMTT9"/>
                  </a:rPr>
                  <a:t>diamonds 51 50 0.25</a:t>
                </a:r>
              </a:p>
              <a:p>
                <a:pPr algn="l"/>
                <a:r>
                  <a:rPr lang="en-US" sz="1800" b="0" i="0" u="none" strike="noStrike" baseline="0" dirty="0">
                    <a:solidFill>
                      <a:srgbClr val="666680"/>
                    </a:solidFill>
                    <a:latin typeface="CMTT9"/>
                  </a:rPr>
                  <a:t>hearts 64 50 0.25</a:t>
                </a:r>
              </a:p>
              <a:p>
                <a:pPr algn="l"/>
                <a:r>
                  <a:rPr lang="en-US" sz="1800" b="0" i="0" u="none" strike="noStrike" baseline="0" dirty="0">
                    <a:solidFill>
                      <a:srgbClr val="666680"/>
                    </a:solidFill>
                    <a:latin typeface="CMTT9"/>
                  </a:rPr>
                  <a:t>spades 50 50 0.25</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The first column shows what the observed frequencies were, the second column shows the expected frequencies according to the null hypothesis, and the third column shows you what the probabilities actually were according to the null. For novice users, this is helpful: you can look at this part of the output and check that it makes sense: if it doesn't you might have typed something incorrectly.</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The last part of the output is the “important" stuff: it's the result of the hypothesis test itself. There are three key numbers that need to be reported: the value of the </a:t>
                </a:r>
                <a:r>
                  <a:rPr lang="en-US" sz="1800" i="0">
                    <a:latin typeface="Cambria Math" panose="02040503050406030204" pitchFamily="18" charset="0"/>
                    <a:ea typeface="Cambria Math" panose="02040503050406030204" pitchFamily="18" charset="0"/>
                  </a:rPr>
                  <a:t>𝜒^2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statistic, the degrees of freedom, and the </a:t>
                </a:r>
                <a:r>
                  <a:rPr lang="en-US" sz="1800" b="0" i="0" u="none" strike="noStrike" baseline="0" dirty="0">
                    <a:solidFill>
                      <a:srgbClr val="000000"/>
                    </a:solidFill>
                    <a:latin typeface="CMMI10"/>
                  </a:rPr>
                  <a:t>p</a:t>
                </a:r>
                <a:r>
                  <a:rPr lang="en-US" sz="1800" b="0" i="0" u="none" strike="noStrike" baseline="0" dirty="0">
                    <a:solidFill>
                      <a:srgbClr val="000000"/>
                    </a:solidFill>
                    <a:latin typeface="CMR10"/>
                  </a:rPr>
                  <a:t>-value:</a:t>
                </a:r>
              </a:p>
              <a:p>
                <a:pPr algn="l"/>
                <a:r>
                  <a:rPr lang="en-US" sz="1800" b="0" i="0" u="none" strike="noStrike" baseline="0" dirty="0">
                    <a:solidFill>
                      <a:srgbClr val="666680"/>
                    </a:solidFill>
                    <a:latin typeface="CMTT9"/>
                  </a:rPr>
                  <a:t>Test results:</a:t>
                </a:r>
              </a:p>
              <a:p>
                <a:pPr algn="l"/>
                <a:r>
                  <a:rPr lang="en-US" sz="1800" b="0" i="0" u="none" strike="noStrike" baseline="0" dirty="0">
                    <a:solidFill>
                      <a:srgbClr val="666680"/>
                    </a:solidFill>
                    <a:latin typeface="CMTT9"/>
                  </a:rPr>
                  <a:t>X-squared statistic: 8.44</a:t>
                </a:r>
              </a:p>
              <a:p>
                <a:pPr algn="l"/>
                <a:r>
                  <a:rPr lang="en-US" sz="1800" b="0" i="0" u="none" strike="noStrike" baseline="0" dirty="0">
                    <a:solidFill>
                      <a:srgbClr val="666680"/>
                    </a:solidFill>
                    <a:latin typeface="CMTT9"/>
                  </a:rPr>
                  <a:t>degrees of freedom: 3</a:t>
                </a:r>
              </a:p>
              <a:p>
                <a:pPr algn="l"/>
                <a:r>
                  <a:rPr lang="en-US" sz="1800" b="0" i="0" u="none" strike="noStrike" baseline="0" dirty="0">
                    <a:solidFill>
                      <a:srgbClr val="666680"/>
                    </a:solidFill>
                    <a:latin typeface="CMTT9"/>
                  </a:rPr>
                  <a:t>p-value: 0.038</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Notice that these are the same numbers that we came up with when doing the calculations the long way.</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16</a:t>
            </a:fld>
            <a:endParaRPr lang="en-US"/>
          </a:p>
        </p:txBody>
      </p:sp>
    </p:spTree>
    <p:extLst>
      <p:ext uri="{BB962C8B-B14F-4D97-AF65-F5344CB8AC3E}">
        <p14:creationId xmlns:p14="http://schemas.microsoft.com/office/powerpoint/2010/main" val="2683281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At this point you might be wondering what to do if you want to run a goodness of fit test, but your null hypothesis is </a:t>
                </a:r>
                <a:r>
                  <a:rPr lang="en-US" sz="1800" b="0" i="0" u="none" strike="noStrike" baseline="0" dirty="0">
                    <a:solidFill>
                      <a:srgbClr val="000000"/>
                    </a:solidFill>
                    <a:latin typeface="CMTI10"/>
                  </a:rPr>
                  <a:t>not </a:t>
                </a:r>
                <a:r>
                  <a:rPr lang="en-US" sz="1800" b="0" i="0" u="none" strike="noStrike" baseline="0" dirty="0">
                    <a:solidFill>
                      <a:srgbClr val="000000"/>
                    </a:solidFill>
                    <a:latin typeface="CMR10"/>
                  </a:rPr>
                  <a:t>that all categories are equally likely.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For instance, let's suppose that someone had made the theoretical prediction that people should choose red cards 60% of the time, and black cards 40% of the time (I've no idea why you'd predict that), but had no other preferences. If  that were the case, the null hypothesis would be to expect 30% of the choices to be hearts, 30% to be diamonds, 20% to be spades and 20% to be clubs.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All we need to do is specify the probabilities associated with the null hypothesis. We create a vector like this:</a:t>
                </a:r>
              </a:p>
              <a:p>
                <a:pPr algn="l"/>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nullProbs</a:t>
                </a:r>
                <a:r>
                  <a:rPr lang="en-US" sz="1800" b="0" i="0" u="none" strike="noStrike" baseline="0" dirty="0">
                    <a:solidFill>
                      <a:srgbClr val="000080"/>
                    </a:solidFill>
                    <a:latin typeface="CMTT9"/>
                  </a:rPr>
                  <a:t> &lt;- c(clubs = .2, diamonds = .3, hearts = .3, spades = .2)</a:t>
                </a:r>
              </a:p>
              <a:p>
                <a:pPr algn="l"/>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nullProbs</a:t>
                </a:r>
                <a:endParaRPr lang="en-US" sz="1800" b="0" i="0" u="none" strike="noStrike" baseline="0" dirty="0">
                  <a:solidFill>
                    <a:srgbClr val="000080"/>
                  </a:solidFill>
                  <a:latin typeface="CMTT9"/>
                </a:endParaRPr>
              </a:p>
              <a:p>
                <a:pPr algn="l"/>
                <a:r>
                  <a:rPr lang="en-US" sz="1800" b="0" i="0" u="none" strike="noStrike" baseline="0" dirty="0">
                    <a:solidFill>
                      <a:srgbClr val="666680"/>
                    </a:solidFill>
                    <a:latin typeface="CMTT9"/>
                  </a:rPr>
                  <a:t>clubs diamonds hearts spades</a:t>
                </a:r>
              </a:p>
              <a:p>
                <a:pPr algn="l"/>
                <a:r>
                  <a:rPr lang="en-US" sz="1800" b="0" i="0" u="none" strike="noStrike" baseline="0" dirty="0">
                    <a:solidFill>
                      <a:srgbClr val="666680"/>
                    </a:solidFill>
                    <a:latin typeface="CMTT9"/>
                  </a:rPr>
                  <a:t>0.2 0.3 0.3 0.2</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Now that we have an explicitly specified null hypothesis, we include it in our command. This time round I'll use the argument names properly. The data variable corresponds to the argument </a:t>
                </a:r>
                <a:r>
                  <a:rPr lang="en-US" sz="1800" b="0" i="0" u="none" strike="noStrike" baseline="0" dirty="0">
                    <a:solidFill>
                      <a:srgbClr val="000080"/>
                    </a:solidFill>
                    <a:latin typeface="CMTT9"/>
                  </a:rPr>
                  <a:t>x</a:t>
                </a:r>
                <a:r>
                  <a:rPr lang="en-US" sz="1800" b="0" i="0" u="none" strike="noStrike" baseline="0" dirty="0">
                    <a:solidFill>
                      <a:srgbClr val="000000"/>
                    </a:solidFill>
                    <a:latin typeface="CMR10"/>
                  </a:rPr>
                  <a:t>, and the probabilities according to the null hypothesis correspond to the argument </a:t>
                </a:r>
                <a:r>
                  <a:rPr lang="en-US" sz="1800" b="0" i="0" u="none" strike="noStrike" baseline="0" dirty="0">
                    <a:solidFill>
                      <a:srgbClr val="000080"/>
                    </a:solidFill>
                    <a:latin typeface="CMTT9"/>
                  </a:rPr>
                  <a:t>p</a:t>
                </a:r>
                <a:r>
                  <a:rPr lang="en-US" sz="1800" b="0" i="0" u="none" strike="noStrike" baseline="0" dirty="0">
                    <a:solidFill>
                      <a:srgbClr val="000000"/>
                    </a:solidFill>
                    <a:latin typeface="CMR10"/>
                  </a:rPr>
                  <a:t>. So our command is:</a:t>
                </a:r>
              </a:p>
              <a:p>
                <a:pPr algn="l"/>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goodnessOfFitTest</a:t>
                </a:r>
                <a:r>
                  <a:rPr lang="en-US" sz="1800" b="0" i="0" u="none" strike="noStrike" baseline="0" dirty="0">
                    <a:solidFill>
                      <a:srgbClr val="000080"/>
                    </a:solidFill>
                    <a:latin typeface="CMTT9"/>
                  </a:rPr>
                  <a:t>( x = cards$choice_1, p = </a:t>
                </a:r>
                <a:r>
                  <a:rPr lang="en-US" sz="1800" b="0" i="0" u="none" strike="noStrike" baseline="0" dirty="0" err="1">
                    <a:solidFill>
                      <a:srgbClr val="000080"/>
                    </a:solidFill>
                    <a:latin typeface="CMTT9"/>
                  </a:rPr>
                  <a:t>nullProbs</a:t>
                </a:r>
                <a:r>
                  <a:rPr lang="en-US" sz="1800" b="0" i="0" u="none" strike="noStrike" baseline="0" dirty="0">
                    <a:solidFill>
                      <a:srgbClr val="000080"/>
                    </a:solidFill>
                    <a:latin typeface="CMTT9"/>
                  </a:rPr>
                  <a:t> )</a:t>
                </a:r>
              </a:p>
              <a:p>
                <a:pPr algn="l"/>
                <a:r>
                  <a:rPr lang="en-US" sz="1800" b="0" i="0" u="none" strike="noStrike" baseline="0" dirty="0">
                    <a:solidFill>
                      <a:srgbClr val="000000"/>
                    </a:solidFill>
                    <a:latin typeface="CMR10"/>
                  </a:rPr>
                  <a:t>and our output is:</a:t>
                </a:r>
              </a:p>
              <a:p>
                <a:pPr algn="l"/>
                <a:r>
                  <a:rPr lang="en-US" sz="1800" b="0" i="0" u="none" strike="noStrike" baseline="0" dirty="0">
                    <a:solidFill>
                      <a:srgbClr val="666680"/>
                    </a:solidFill>
                    <a:latin typeface="CMTT9"/>
                  </a:rPr>
                  <a:t>Chi-square test against specified probabilities</a:t>
                </a:r>
              </a:p>
              <a:p>
                <a:pPr algn="l"/>
                <a:r>
                  <a:rPr lang="en-US" sz="1800" b="0" i="0" u="none" strike="noStrike" baseline="0" dirty="0">
                    <a:solidFill>
                      <a:srgbClr val="666680"/>
                    </a:solidFill>
                    <a:latin typeface="CMTT9"/>
                  </a:rPr>
                  <a:t>Data variable: cards$choice_1</a:t>
                </a:r>
              </a:p>
              <a:p>
                <a:pPr algn="l"/>
                <a:r>
                  <a:rPr lang="en-US" sz="1800" b="0" i="0" u="none" strike="noStrike" baseline="0" dirty="0">
                    <a:solidFill>
                      <a:srgbClr val="666680"/>
                    </a:solidFill>
                    <a:latin typeface="CMTT9"/>
                  </a:rPr>
                  <a:t>Hypotheses:</a:t>
                </a:r>
              </a:p>
              <a:p>
                <a:pPr algn="l"/>
                <a:r>
                  <a:rPr lang="en-US" sz="1800" b="0" i="0" u="none" strike="noStrike" baseline="0" dirty="0">
                    <a:solidFill>
                      <a:srgbClr val="666680"/>
                    </a:solidFill>
                    <a:latin typeface="CMTT9"/>
                  </a:rPr>
                  <a:t>null: true probabilities are as specified</a:t>
                </a:r>
              </a:p>
              <a:p>
                <a:pPr algn="l"/>
                <a:r>
                  <a:rPr lang="en-US" sz="1800" b="0" i="0" u="none" strike="noStrike" baseline="0" dirty="0">
                    <a:solidFill>
                      <a:srgbClr val="666680"/>
                    </a:solidFill>
                    <a:latin typeface="CMTT9"/>
                  </a:rPr>
                  <a:t>alternative: true probabilities differ from those specified</a:t>
                </a:r>
              </a:p>
              <a:p>
                <a:pPr algn="l"/>
                <a:r>
                  <a:rPr lang="en-US" sz="1800" b="0" i="0" u="none" strike="noStrike" baseline="0" dirty="0" err="1">
                    <a:solidFill>
                      <a:srgbClr val="666680"/>
                    </a:solidFill>
                    <a:latin typeface="CMTT9"/>
                  </a:rPr>
                  <a:t>Descriptives</a:t>
                </a:r>
                <a:r>
                  <a:rPr lang="en-US" sz="1800" b="0" i="0" u="none" strike="noStrike" baseline="0" dirty="0">
                    <a:solidFill>
                      <a:srgbClr val="666680"/>
                    </a:solidFill>
                    <a:latin typeface="CMTT9"/>
                  </a:rPr>
                  <a:t>:</a:t>
                </a:r>
              </a:p>
              <a:p>
                <a:pPr algn="l"/>
                <a:r>
                  <a:rPr lang="en-US" sz="1800" b="0" i="0" u="none" strike="noStrike" baseline="0" dirty="0">
                    <a:solidFill>
                      <a:srgbClr val="666680"/>
                    </a:solidFill>
                    <a:latin typeface="CMTT9"/>
                  </a:rPr>
                  <a:t>observed freq. expected freq. specified prob.</a:t>
                </a:r>
              </a:p>
              <a:p>
                <a:pPr algn="l"/>
                <a:r>
                  <a:rPr lang="en-US" sz="1800" b="0" i="0" u="none" strike="noStrike" baseline="0" dirty="0">
                    <a:solidFill>
                      <a:srgbClr val="666680"/>
                    </a:solidFill>
                    <a:latin typeface="CMTT9"/>
                  </a:rPr>
                  <a:t>clubs 35 40 0.2</a:t>
                </a:r>
              </a:p>
              <a:p>
                <a:pPr algn="l"/>
                <a:r>
                  <a:rPr lang="en-US" sz="1800" b="0" i="0" u="none" strike="noStrike" baseline="0" dirty="0">
                    <a:solidFill>
                      <a:srgbClr val="666680"/>
                    </a:solidFill>
                    <a:latin typeface="CMTT9"/>
                  </a:rPr>
                  <a:t>diamonds 51 60 0.3</a:t>
                </a:r>
              </a:p>
              <a:p>
                <a:pPr algn="l"/>
                <a:r>
                  <a:rPr lang="en-US" sz="1800" b="0" i="0" u="none" strike="noStrike" baseline="0" dirty="0">
                    <a:solidFill>
                      <a:srgbClr val="666680"/>
                    </a:solidFill>
                    <a:latin typeface="CMTT9"/>
                  </a:rPr>
                  <a:t>hearts 64 60 0.3</a:t>
                </a:r>
              </a:p>
              <a:p>
                <a:pPr algn="l"/>
                <a:r>
                  <a:rPr lang="en-US" sz="1800" b="0" i="0" u="none" strike="noStrike" baseline="0" dirty="0">
                    <a:solidFill>
                      <a:srgbClr val="666680"/>
                    </a:solidFill>
                    <a:latin typeface="CMTT9"/>
                  </a:rPr>
                  <a:t>spades 50 40 0.2</a:t>
                </a:r>
              </a:p>
              <a:p>
                <a:pPr algn="l"/>
                <a:r>
                  <a:rPr lang="en-US" sz="1800" b="0" i="0" u="none" strike="noStrike" baseline="0" dirty="0">
                    <a:solidFill>
                      <a:srgbClr val="666680"/>
                    </a:solidFill>
                    <a:latin typeface="CMTT9"/>
                  </a:rPr>
                  <a:t>Test results:</a:t>
                </a:r>
              </a:p>
              <a:p>
                <a:pPr algn="l"/>
                <a:r>
                  <a:rPr lang="en-US" sz="1800" b="0" i="0" u="none" strike="noStrike" baseline="0" dirty="0">
                    <a:solidFill>
                      <a:srgbClr val="666680"/>
                    </a:solidFill>
                    <a:latin typeface="CMTT9"/>
                  </a:rPr>
                  <a:t>X-squared statistic: 4.742</a:t>
                </a:r>
              </a:p>
              <a:p>
                <a:pPr algn="l"/>
                <a:r>
                  <a:rPr lang="en-US" sz="1800" b="0" i="0" u="none" strike="noStrike" baseline="0" dirty="0">
                    <a:solidFill>
                      <a:srgbClr val="666680"/>
                    </a:solidFill>
                    <a:latin typeface="CMTT9"/>
                  </a:rPr>
                  <a:t>degrees of freedom: 3</a:t>
                </a:r>
              </a:p>
              <a:p>
                <a:pPr algn="l"/>
                <a:r>
                  <a:rPr lang="en-US" sz="1800" b="0" i="0" u="none" strike="noStrike" baseline="0" dirty="0">
                    <a:solidFill>
                      <a:srgbClr val="666680"/>
                    </a:solidFill>
                    <a:latin typeface="CMTT9"/>
                  </a:rPr>
                  <a:t>p-value: 0.192</a:t>
                </a:r>
              </a:p>
              <a:p>
                <a:pPr algn="l"/>
                <a:r>
                  <a:rPr lang="en-US" sz="1800" b="0" i="0" u="none" strike="noStrike" baseline="0" dirty="0">
                    <a:solidFill>
                      <a:srgbClr val="000000"/>
                    </a:solidFill>
                    <a:latin typeface="CMR10"/>
                  </a:rPr>
                  <a:t>As you can see the null hypothesis and the expected frequencies are different to what they were last time. As a consequence our </a:t>
                </a:r>
                <a:r>
                  <a:rPr lang="en-US" sz="1800" i="0">
                    <a:latin typeface="Cambria Math" panose="02040503050406030204" pitchFamily="18" charset="0"/>
                    <a:ea typeface="Cambria Math" panose="02040503050406030204" pitchFamily="18" charset="0"/>
                  </a:rPr>
                  <a:t>𝜒^2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test statistic is different, and our </a:t>
                </a:r>
                <a:r>
                  <a:rPr lang="en-US" sz="1800" b="0" i="0" u="none" strike="noStrike" baseline="0" dirty="0">
                    <a:solidFill>
                      <a:srgbClr val="000000"/>
                    </a:solidFill>
                    <a:latin typeface="CMMI10"/>
                  </a:rPr>
                  <a:t>p</a:t>
                </a:r>
                <a:r>
                  <a:rPr lang="en-US" sz="1800" b="0" i="0" u="none" strike="noStrike" baseline="0" dirty="0">
                    <a:solidFill>
                      <a:srgbClr val="000000"/>
                    </a:solidFill>
                    <a:latin typeface="CMR10"/>
                  </a:rPr>
                  <a:t>-value is different too. Annoyingly, the </a:t>
                </a:r>
                <a:r>
                  <a:rPr lang="en-US" sz="1800" b="0" i="0" u="none" strike="noStrike" baseline="0" dirty="0">
                    <a:solidFill>
                      <a:srgbClr val="000000"/>
                    </a:solidFill>
                    <a:latin typeface="CMMI10"/>
                  </a:rPr>
                  <a:t>p</a:t>
                </a:r>
                <a:r>
                  <a:rPr lang="en-US" sz="1800" b="0" i="0" u="none" strike="noStrike" baseline="0" dirty="0">
                    <a:solidFill>
                      <a:srgbClr val="000000"/>
                    </a:solidFill>
                    <a:latin typeface="CMR10"/>
                  </a:rPr>
                  <a:t>-value is .192, so we can't reject the null hypothesis. Sadly, despite the fact that the null hypothesis corresponds to a very silly theory, these data don't provide enough evidence against it.</a:t>
                </a:r>
              </a:p>
              <a:p>
                <a:pPr algn="l"/>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17</a:t>
            </a:fld>
            <a:endParaRPr lang="en-US"/>
          </a:p>
        </p:txBody>
      </p:sp>
    </p:spTree>
    <p:extLst>
      <p:ext uri="{BB962C8B-B14F-4D97-AF65-F5344CB8AC3E}">
        <p14:creationId xmlns:p14="http://schemas.microsoft.com/office/powerpoint/2010/main" val="2933828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So now you know how the test works, and you know how to do the test using a wonderful magic computing box. The next thing you need to know is how to write up the results. After all, there's no point in designing and running an experiment and then </a:t>
                </a:r>
                <a:r>
                  <a:rPr lang="en-US" sz="1800" b="0" i="0" u="none" strike="noStrike" baseline="0" dirty="0" err="1">
                    <a:solidFill>
                      <a:srgbClr val="000000"/>
                    </a:solidFill>
                    <a:latin typeface="CMR10"/>
                  </a:rPr>
                  <a:t>analysing</a:t>
                </a:r>
                <a:r>
                  <a:rPr lang="en-US" sz="1800" b="0" i="0" u="none" strike="noStrike" baseline="0" dirty="0">
                    <a:solidFill>
                      <a:srgbClr val="000000"/>
                    </a:solidFill>
                    <a:latin typeface="CMR10"/>
                  </a:rPr>
                  <a:t> the data if you don't tell anyone about it! So let's now talk about what you need to do when reporting your analysis. Let's stick with our card-suits example. If I wanted to write this result up for a paper or something, the conventional way to report this would be to write something like this:</a:t>
                </a:r>
              </a:p>
              <a:p>
                <a:pPr algn="l"/>
                <a:r>
                  <a:rPr lang="en-US" sz="1800" b="0" i="0" u="none" strike="noStrike" baseline="0" dirty="0">
                    <a:solidFill>
                      <a:srgbClr val="000000"/>
                    </a:solidFill>
                    <a:latin typeface="CMR10"/>
                  </a:rPr>
                  <a:t>Of the 200 participants in the experiment, 64 selected hearts for their first choice, 51 selected diamonds, 50 selected spades, and 35 selected clubs. A chi-square goodness of fit test was conducted to test whether the choice probabilities were identical for all four suits. The results were significant (</a:t>
                </a:r>
                <a:r>
                  <a:rPr lang="en-US" sz="1800" i="0">
                    <a:latin typeface="Cambria Math" panose="02040503050406030204" pitchFamily="18" charset="0"/>
                    <a:ea typeface="Cambria Math" panose="02040503050406030204" pitchFamily="18" charset="0"/>
                  </a:rPr>
                  <a:t>𝜒^2</a:t>
                </a:r>
                <a:r>
                  <a:rPr lang="en-US" sz="1800" b="0" i="0" u="none" strike="noStrike" baseline="0" dirty="0">
                    <a:solidFill>
                      <a:srgbClr val="000000"/>
                    </a:solidFill>
                    <a:latin typeface="CMR7"/>
                  </a:rPr>
                  <a:t>(</a:t>
                </a:r>
                <a:r>
                  <a:rPr lang="en-US" sz="1800" b="0" i="0" u="none" strike="noStrike" baseline="0" dirty="0">
                    <a:solidFill>
                      <a:srgbClr val="000000"/>
                    </a:solidFill>
                    <a:latin typeface="CMR10"/>
                  </a:rPr>
                  <a:t>3</a:t>
                </a:r>
                <a:r>
                  <a:rPr lang="en-US" sz="1800" b="0" i="0" u="none" strike="noStrike" baseline="0" dirty="0">
                    <a:solidFill>
                      <a:srgbClr val="000000"/>
                    </a:solidFill>
                    <a:latin typeface="TeX-matha10"/>
                  </a:rPr>
                  <a:t>) (this means that we calculate </a:t>
                </a:r>
                <a:r>
                  <a:rPr lang="en-US" sz="1800" i="0">
                    <a:latin typeface="Cambria Math" panose="02040503050406030204" pitchFamily="18" charset="0"/>
                    <a:ea typeface="Cambria Math" panose="02040503050406030204" pitchFamily="18" charset="0"/>
                  </a:rPr>
                  <a:t>𝜒^2</a:t>
                </a:r>
                <a:r>
                  <a:rPr lang="en-US" sz="1800" b="0" i="0" u="none" strike="noStrike" baseline="0" dirty="0">
                    <a:solidFill>
                      <a:srgbClr val="000000"/>
                    </a:solidFill>
                    <a:latin typeface="TeX-matha10"/>
                  </a:rPr>
                  <a:t> for a problem with df=3)=  </a:t>
                </a:r>
                <a:r>
                  <a:rPr lang="en-US" sz="1800" b="0" i="0" u="none" strike="noStrike" baseline="0" dirty="0">
                    <a:solidFill>
                      <a:srgbClr val="000000"/>
                    </a:solidFill>
                    <a:latin typeface="CMR10"/>
                  </a:rPr>
                  <a:t>8</a:t>
                </a:r>
                <a:r>
                  <a:rPr lang="en-US" sz="1800" b="0" i="0" u="none" strike="noStrike" baseline="0" dirty="0">
                    <a:solidFill>
                      <a:srgbClr val="000000"/>
                    </a:solidFill>
                    <a:latin typeface="CMMI10"/>
                  </a:rPr>
                  <a:t>:</a:t>
                </a:r>
                <a:r>
                  <a:rPr lang="en-US" sz="1800" b="0" i="0" u="none" strike="noStrike" baseline="0" dirty="0">
                    <a:solidFill>
                      <a:srgbClr val="000000"/>
                    </a:solidFill>
                    <a:latin typeface="CMR10"/>
                  </a:rPr>
                  <a:t>44</a:t>
                </a:r>
                <a:r>
                  <a:rPr lang="en-US" sz="1800" b="0" i="0" u="none" strike="noStrike" baseline="0" dirty="0">
                    <a:solidFill>
                      <a:srgbClr val="000000"/>
                    </a:solidFill>
                    <a:latin typeface="CMMI10"/>
                  </a:rPr>
                  <a:t>; p &lt;</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05), suggesting that people did not select suits purely at random.</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This is pretty straightforward, and hopefully it seems pretty unremarkable. That said, there's a few things that you should note about this description:</a:t>
                </a:r>
              </a:p>
              <a:p>
                <a:pPr marL="285750" indent="-285750" algn="l">
                  <a:buFont typeface="Arial" panose="020B0604020202020204" pitchFamily="34" charset="0"/>
                  <a:buChar char="•"/>
                </a:pPr>
                <a:r>
                  <a:rPr lang="en-US" sz="1800" b="0" i="0" u="none" strike="noStrike" baseline="0" dirty="0">
                    <a:solidFill>
                      <a:srgbClr val="000000"/>
                    </a:solidFill>
                    <a:latin typeface="CMSY10"/>
                  </a:rPr>
                  <a:t> </a:t>
                </a:r>
                <a:r>
                  <a:rPr lang="en-US" sz="1800" b="0" i="0" u="none" strike="noStrike" baseline="0" dirty="0">
                    <a:solidFill>
                      <a:srgbClr val="000000"/>
                    </a:solidFill>
                    <a:latin typeface="CMTI10"/>
                  </a:rPr>
                  <a:t>The statistical test is preceded by the descriptive statistics</a:t>
                </a:r>
                <a:r>
                  <a:rPr lang="en-US" sz="1800" b="0" i="0" u="none" strike="noStrike" baseline="0" dirty="0">
                    <a:solidFill>
                      <a:srgbClr val="000000"/>
                    </a:solidFill>
                    <a:latin typeface="CMR10"/>
                  </a:rPr>
                  <a:t>. That is, I told the reader something about what the data look like before going on to do the test. In general, this is good practice: always remember that your reader doesn't know your data anywhere near as well as you do. So unless you describe it to them properly, the statistical tests won't make any sense to them, and they'll get frustrated.</a:t>
                </a:r>
              </a:p>
              <a:p>
                <a:pPr marL="285750" indent="-285750" algn="l">
                  <a:buFont typeface="Arial" panose="020B0604020202020204" pitchFamily="34" charset="0"/>
                  <a:buChar char="•"/>
                </a:pPr>
                <a:r>
                  <a:rPr lang="en-US" sz="1800" b="0" i="0" u="none" strike="noStrike" baseline="0" dirty="0">
                    <a:solidFill>
                      <a:srgbClr val="000000"/>
                    </a:solidFill>
                    <a:latin typeface="CMTI10"/>
                  </a:rPr>
                  <a:t>The description tells you what the null hypothesis being tested is</a:t>
                </a:r>
                <a:r>
                  <a:rPr lang="en-US" sz="1800" b="0" i="0" u="none" strike="noStrike" baseline="0" dirty="0">
                    <a:solidFill>
                      <a:srgbClr val="000000"/>
                    </a:solidFill>
                    <a:latin typeface="CMR10"/>
                  </a:rPr>
                  <a:t>. To be honest, writers don't always do this, but it's often a good idea in those situations where some ambiguity exists; or when you can't rely on your readership being intimately familiar with the statistical tools that you're using. Quite often the reader might not know (or remember) all the details of the test that your using, so it's a kind of politeness to “remind" them! As far as the goodness of fit test goes, you can usually rely on a scientific audience knowing how it works (since it's covered in most intro stats classes). However, it's still a good idea to be explicit about stating the null hypothesis (briefly!) because the null hypothesis can be different depending on what you're using the test for. For instance, in the cards example my null hypothesis was that all the four suit probabilities were identical (i.e.,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1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2=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3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4=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0.25), but there's nothing special about that hypothesis. I could just as easily have tested the null hypothesis that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1=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0</a:t>
                </a:r>
                <a:r>
                  <a:rPr lang="en-US" sz="1800" b="0" i="0" u="none" strike="noStrike" baseline="0" dirty="0">
                    <a:solidFill>
                      <a:srgbClr val="000000"/>
                    </a:solidFill>
                    <a:latin typeface="CMMI10"/>
                  </a:rPr>
                  <a:t>.</a:t>
                </a:r>
                <a:r>
                  <a:rPr lang="en-US" sz="1800" b="0" i="0" u="none" strike="noStrike" baseline="0" dirty="0">
                    <a:solidFill>
                      <a:srgbClr val="000000"/>
                    </a:solidFill>
                    <a:latin typeface="CMR10"/>
                  </a:rPr>
                  <a:t>7 and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2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3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4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0</a:t>
                </a:r>
                <a:r>
                  <a:rPr lang="en-US" sz="1800" b="0" i="0" u="none" strike="noStrike" baseline="0" dirty="0">
                    <a:solidFill>
                      <a:srgbClr val="000000"/>
                    </a:solidFill>
                    <a:latin typeface="CMMI10"/>
                  </a:rPr>
                  <a:t>.</a:t>
                </a:r>
                <a:r>
                  <a:rPr lang="en-US" sz="1800" b="0" i="0" u="none" strike="noStrike" baseline="0" dirty="0">
                    <a:solidFill>
                      <a:srgbClr val="000000"/>
                    </a:solidFill>
                    <a:latin typeface="CMR10"/>
                  </a:rPr>
                  <a:t>1 using a goodness of fit test. So it's helpful to the reader if you explain to them what your null hypothesis was. Also, notice that I described the null hypothesis in words, not in </a:t>
                </a:r>
                <a:r>
                  <a:rPr lang="en-US" sz="1800" b="0" i="0" u="none" strike="noStrike" baseline="0" dirty="0" err="1">
                    <a:solidFill>
                      <a:srgbClr val="000000"/>
                    </a:solidFill>
                    <a:latin typeface="CMR10"/>
                  </a:rPr>
                  <a:t>maths</a:t>
                </a:r>
                <a:r>
                  <a:rPr lang="en-US" sz="1800" b="0" i="0" u="none" strike="noStrike" baseline="0" dirty="0">
                    <a:solidFill>
                      <a:srgbClr val="000000"/>
                    </a:solidFill>
                    <a:latin typeface="CMR10"/>
                  </a:rPr>
                  <a:t>. That's perfectly acceptable. You can describe it in </a:t>
                </a:r>
                <a:r>
                  <a:rPr lang="en-US" sz="1800" b="0" i="0" u="none" strike="noStrike" baseline="0" dirty="0" err="1">
                    <a:solidFill>
                      <a:srgbClr val="000000"/>
                    </a:solidFill>
                    <a:latin typeface="CMR10"/>
                  </a:rPr>
                  <a:t>maths</a:t>
                </a:r>
                <a:r>
                  <a:rPr lang="en-US" sz="1800" b="0" i="0" u="none" strike="noStrike" baseline="0" dirty="0">
                    <a:solidFill>
                      <a:srgbClr val="000000"/>
                    </a:solidFill>
                    <a:latin typeface="CMR10"/>
                  </a:rPr>
                  <a:t> if you like, but since most readers find words easier to read than symbols, most writers tend to describe the null using words if they can.</a:t>
                </a:r>
              </a:p>
              <a:p>
                <a:pPr marL="285750" indent="-285750" algn="l">
                  <a:buFont typeface="Arial" panose="020B0604020202020204" pitchFamily="34" charset="0"/>
                  <a:buChar char="•"/>
                </a:pPr>
                <a:r>
                  <a:rPr lang="en-US" sz="1800" b="0" i="0" u="none" strike="noStrike" baseline="0" dirty="0">
                    <a:solidFill>
                      <a:srgbClr val="000000"/>
                    </a:solidFill>
                    <a:latin typeface="CMTI10"/>
                  </a:rPr>
                  <a:t>A “stat block" is included</a:t>
                </a:r>
                <a:r>
                  <a:rPr lang="en-US" sz="1800" b="0" i="0" u="none" strike="noStrike" baseline="0" dirty="0">
                    <a:solidFill>
                      <a:srgbClr val="000000"/>
                    </a:solidFill>
                    <a:latin typeface="CMR10"/>
                  </a:rPr>
                  <a:t>. When reporting the results of the test itself, I didn't just say that the result was significant, I included a “stat block" (i.e., the dense mathematical-looking part in the parentheses), which reports all the “raw" statistical data. For the chi-square goodness of t test, the information that gets reported is the test statistic (that the goodness of fit statistic was 8.44), the information about the distribution used in the test (</a:t>
                </a:r>
                <a:r>
                  <a:rPr lang="en-US" sz="1800" i="0">
                    <a:latin typeface="Cambria Math" panose="02040503050406030204" pitchFamily="18" charset="0"/>
                    <a:ea typeface="Cambria Math" panose="02040503050406030204" pitchFamily="18" charset="0"/>
                  </a:rPr>
                  <a:t>𝜒^2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with 3 degrees of freedom, which is usually shortened to </a:t>
                </a:r>
                <a:r>
                  <a:rPr lang="en-US" sz="1800" i="0">
                    <a:latin typeface="Cambria Math" panose="02040503050406030204" pitchFamily="18" charset="0"/>
                    <a:ea typeface="Cambria Math" panose="02040503050406030204" pitchFamily="18" charset="0"/>
                  </a:rPr>
                  <a:t>𝜒^2  </a:t>
                </a:r>
                <a:r>
                  <a:rPr lang="en-US" sz="1800" b="0" i="0" u="none" strike="noStrike" baseline="0" dirty="0">
                    <a:solidFill>
                      <a:srgbClr val="000000"/>
                    </a:solidFill>
                    <a:latin typeface="CMR7"/>
                  </a:rPr>
                  <a:t>(</a:t>
                </a:r>
                <a:r>
                  <a:rPr lang="en-US" sz="1800" b="0" i="0" u="none" strike="noStrike" baseline="0" dirty="0">
                    <a:solidFill>
                      <a:srgbClr val="000000"/>
                    </a:solidFill>
                    <a:latin typeface="CMR10"/>
                  </a:rPr>
                  <a:t>3)), and then the information about whether the result was significant (in this case </a:t>
                </a:r>
                <a:r>
                  <a:rPr lang="en-US" sz="1800" b="0" i="0" u="none" strike="noStrike" baseline="0" dirty="0">
                    <a:solidFill>
                      <a:srgbClr val="000000"/>
                    </a:solidFill>
                    <a:latin typeface="CMMI10"/>
                  </a:rPr>
                  <a:t>p &lt;</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05). The particular information that needs to go into the stat block is different for every test, and so each time I introduce a new test I'll show you what the stat block should look like.</a:t>
                </a:r>
                <a:r>
                  <a:rPr lang="en-US" sz="1800" b="0" i="0" u="none" strike="noStrike" baseline="0" dirty="0">
                    <a:solidFill>
                      <a:srgbClr val="FF0000"/>
                    </a:solidFill>
                    <a:latin typeface="CMR7"/>
                  </a:rPr>
                  <a:t> </a:t>
                </a:r>
                <a:r>
                  <a:rPr lang="en-US" sz="1800" b="0" i="0" u="none" strike="noStrike" baseline="0" dirty="0">
                    <a:solidFill>
                      <a:srgbClr val="000000"/>
                    </a:solidFill>
                    <a:latin typeface="CMR10"/>
                  </a:rPr>
                  <a:t>However the general principle is that you should always provide enough information so that the reader could check the test results themselves if they really wanted to.</a:t>
                </a:r>
                <a:r>
                  <a:rPr lang="en-US" sz="1800" b="0" i="0" u="none" strike="noStrike" baseline="0" dirty="0">
                    <a:solidFill>
                      <a:srgbClr val="000000"/>
                    </a:solidFill>
                    <a:latin typeface="CMSY10"/>
                  </a:rPr>
                  <a:t> </a:t>
                </a:r>
                <a:r>
                  <a:rPr lang="en-US" sz="1800" b="0" i="0" u="none" strike="noStrike" baseline="0" dirty="0">
                    <a:solidFill>
                      <a:srgbClr val="000000"/>
                    </a:solidFill>
                    <a:latin typeface="CMTI10"/>
                  </a:rPr>
                  <a:t>The results are interpreted</a:t>
                </a:r>
                <a:r>
                  <a:rPr lang="en-US" sz="1800" b="0" i="0" u="none" strike="noStrike" baseline="0" dirty="0">
                    <a:solidFill>
                      <a:srgbClr val="000000"/>
                    </a:solidFill>
                    <a:latin typeface="CMR10"/>
                  </a:rPr>
                  <a:t>. In addition to indicating that the result was significant, I provided an interpretation of the result (i.e., that people didn't choose randomly). This is also a kindness to the reader, because it tells them something about what they should believe about what's going on in your data. If you don't include something like this, it's really hard for your reader to understand what's going on.</a:t>
                </a:r>
                <a:r>
                  <a:rPr lang="en-US" sz="1800" b="0" i="0" u="none" strike="noStrike" baseline="0" dirty="0">
                    <a:solidFill>
                      <a:srgbClr val="FF0000"/>
                    </a:solidFill>
                    <a:latin typeface="CMR7"/>
                  </a:rPr>
                  <a:t> </a:t>
                </a:r>
              </a:p>
              <a:p>
                <a:pPr algn="l"/>
                <a:endParaRPr lang="en-US" sz="1800" b="0" i="0" u="none" strike="noStrike" baseline="0" dirty="0">
                  <a:solidFill>
                    <a:srgbClr val="FF0000"/>
                  </a:solidFill>
                  <a:latin typeface="CMR7"/>
                </a:endParaRPr>
              </a:p>
              <a:p>
                <a:pPr algn="l"/>
                <a:r>
                  <a:rPr lang="en-US" sz="1800" b="0" i="0" u="none" strike="noStrike" baseline="0" dirty="0">
                    <a:solidFill>
                      <a:srgbClr val="000000"/>
                    </a:solidFill>
                    <a:latin typeface="CMR10"/>
                  </a:rPr>
                  <a:t>As with everything else, your overriding concern should be that you </a:t>
                </a:r>
                <a:r>
                  <a:rPr lang="en-US" sz="1800" b="0" i="0" u="none" strike="noStrike" baseline="0" dirty="0">
                    <a:solidFill>
                      <a:srgbClr val="000000"/>
                    </a:solidFill>
                    <a:latin typeface="CMTI10"/>
                  </a:rPr>
                  <a:t>explain </a:t>
                </a:r>
                <a:r>
                  <a:rPr lang="en-US" sz="1800" b="0" i="0" u="none" strike="noStrike" baseline="0" dirty="0">
                    <a:solidFill>
                      <a:srgbClr val="000000"/>
                    </a:solidFill>
                    <a:latin typeface="CMR10"/>
                  </a:rPr>
                  <a:t>things to your reader. Always remember that the point of reporting your results is to communicate to another human being. </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18</a:t>
            </a:fld>
            <a:endParaRPr lang="en-US"/>
          </a:p>
        </p:txBody>
      </p:sp>
    </p:spTree>
    <p:extLst>
      <p:ext uri="{BB962C8B-B14F-4D97-AF65-F5344CB8AC3E}">
        <p14:creationId xmlns:p14="http://schemas.microsoft.com/office/powerpoint/2010/main" val="2751538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19</a:t>
            </a:fld>
            <a:endParaRPr lang="en-US"/>
          </a:p>
        </p:txBody>
      </p:sp>
    </p:spTree>
    <p:extLst>
      <p:ext uri="{BB962C8B-B14F-4D97-AF65-F5344CB8AC3E}">
        <p14:creationId xmlns:p14="http://schemas.microsoft.com/office/powerpoint/2010/main" val="902297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26</a:t>
            </a:fld>
            <a:endParaRPr lang="en-US"/>
          </a:p>
        </p:txBody>
      </p:sp>
    </p:spTree>
    <p:extLst>
      <p:ext uri="{BB962C8B-B14F-4D97-AF65-F5344CB8AC3E}">
        <p14:creationId xmlns:p14="http://schemas.microsoft.com/office/powerpoint/2010/main" val="1010754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78C69BE6-E7A1-FA4B-BBA6-F6F0F3D37054}"/>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52032F57-C19F-EB48-8A44-FE66B25E82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563" name="Date Placeholder 1">
            <a:extLst>
              <a:ext uri="{FF2B5EF4-FFF2-40B4-BE49-F238E27FC236}">
                <a16:creationId xmlns:a16="http://schemas.microsoft.com/office/drawing/2014/main" id="{90939A91-A2BA-1040-B719-AA7B47CBC2B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3CFC3038-9C9E-D14B-85AA-E05062FB66C8}" type="datetime1">
              <a:rPr lang="en-US" altLang="en-US" sz="1200" smtClean="0">
                <a:latin typeface="Times New Roman" panose="02020603050405020304" pitchFamily="18" charset="0"/>
              </a:rPr>
              <a:pPr/>
              <a:t>5/2/24</a:t>
            </a:fld>
            <a:endParaRPr lang="en-US" altLang="en-US" sz="1200">
              <a:latin typeface="Times New Roman" panose="02020603050405020304" pitchFamily="18" charset="0"/>
            </a:endParaRPr>
          </a:p>
        </p:txBody>
      </p:sp>
      <p:sp>
        <p:nvSpPr>
          <p:cNvPr id="66564" name="Footer Placeholder 2">
            <a:extLst>
              <a:ext uri="{FF2B5EF4-FFF2-40B4-BE49-F238E27FC236}">
                <a16:creationId xmlns:a16="http://schemas.microsoft.com/office/drawing/2014/main" id="{DAE090C5-0414-2545-B79C-8644AEB71EC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549497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pPr/>
              <a:t>2</a:t>
            </a:fld>
            <a:endParaRPr lang="en-US"/>
          </a:p>
        </p:txBody>
      </p:sp>
    </p:spTree>
    <p:extLst>
      <p:ext uri="{BB962C8B-B14F-4D97-AF65-F5344CB8AC3E}">
        <p14:creationId xmlns:p14="http://schemas.microsoft.com/office/powerpoint/2010/main" val="659142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49E7B8ED-1C3F-834C-BA40-D24D007B74E8}"/>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4FAC773E-A686-364F-A08B-4A237EFC61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8611" name="Date Placeholder 3">
            <a:extLst>
              <a:ext uri="{FF2B5EF4-FFF2-40B4-BE49-F238E27FC236}">
                <a16:creationId xmlns:a16="http://schemas.microsoft.com/office/drawing/2014/main" id="{B87BC184-67B6-B84E-A3D8-31060884F8B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BEB1DFBA-12F4-2C46-8AEA-75BAAEED829D}" type="datetime1">
              <a:rPr lang="en-US" altLang="en-US" sz="1200" smtClean="0">
                <a:latin typeface="Times New Roman" panose="02020603050405020304" pitchFamily="18" charset="0"/>
              </a:rPr>
              <a:pPr/>
              <a:t>5/2/24</a:t>
            </a:fld>
            <a:endParaRPr lang="en-US" altLang="en-US" sz="1200">
              <a:latin typeface="Times New Roman" panose="02020603050405020304" pitchFamily="18" charset="0"/>
            </a:endParaRPr>
          </a:p>
        </p:txBody>
      </p:sp>
      <p:sp>
        <p:nvSpPr>
          <p:cNvPr id="68612" name="Footer Placeholder 4">
            <a:extLst>
              <a:ext uri="{FF2B5EF4-FFF2-40B4-BE49-F238E27FC236}">
                <a16:creationId xmlns:a16="http://schemas.microsoft.com/office/drawing/2014/main" id="{EE0336E6-0C33-DC49-AD86-FAC4054604D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endParaRPr lang="en-US" altLang="en-US" sz="1200">
              <a:latin typeface="Times New Roman" panose="02020603050405020304" pitchFamily="18" charset="0"/>
            </a:endParaRPr>
          </a:p>
        </p:txBody>
      </p:sp>
      <p:sp>
        <p:nvSpPr>
          <p:cNvPr id="68613" name="Slide Number Placeholder 5">
            <a:extLst>
              <a:ext uri="{FF2B5EF4-FFF2-40B4-BE49-F238E27FC236}">
                <a16:creationId xmlns:a16="http://schemas.microsoft.com/office/drawing/2014/main" id="{68F86EDD-6905-0849-BB29-EAD5413069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41216C5F-25D3-9B48-9B14-329EA3407C1F}" type="slidenum">
              <a:rPr lang="en-US" altLang="en-US" sz="1200">
                <a:latin typeface="Times New Roman" panose="02020603050405020304" pitchFamily="18" charset="0"/>
              </a:rPr>
              <a:pPr/>
              <a:t>30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661681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32</a:t>
            </a:fld>
            <a:endParaRPr lang="en-US"/>
          </a:p>
        </p:txBody>
      </p:sp>
    </p:spTree>
    <p:extLst>
      <p:ext uri="{BB962C8B-B14F-4D97-AF65-F5344CB8AC3E}">
        <p14:creationId xmlns:p14="http://schemas.microsoft.com/office/powerpoint/2010/main" val="2160417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https://</a:t>
            </a:r>
            <a:r>
              <a:rPr lang="en-US" dirty="0" err="1"/>
              <a:t>stats.libretexts.org</a:t>
            </a:r>
            <a:r>
              <a:rPr lang="en-US" dirty="0"/>
              <a:t>/Bookshelves/</a:t>
            </a:r>
            <a:r>
              <a:rPr lang="en-US" dirty="0" err="1"/>
              <a:t>Applied_Statistics</a:t>
            </a:r>
            <a:r>
              <a:rPr lang="en-US" dirty="0"/>
              <a:t>/Book%3A_Learning_Statistics_with_R_-_A_tutorial_for_Psychology_Students_and_other_Beginners_(Navarro)/12%3A_Categorical_Data_Analysis/12.02%3A_The_2_test_of_independence_(</a:t>
            </a:r>
            <a:r>
              <a:rPr lang="en-US" dirty="0" err="1"/>
              <a:t>or_association</a:t>
            </a:r>
            <a:r>
              <a:rPr lang="en-US" dirty="0"/>
              <a:t>)</a:t>
            </a:r>
          </a:p>
        </p:txBody>
      </p:sp>
      <p:sp>
        <p:nvSpPr>
          <p:cNvPr id="4" name="Slide Number Placeholder 3"/>
          <p:cNvSpPr>
            <a:spLocks noGrp="1"/>
          </p:cNvSpPr>
          <p:nvPr>
            <p:ph type="sldNum" sz="quarter" idx="5"/>
          </p:nvPr>
        </p:nvSpPr>
        <p:spPr/>
        <p:txBody>
          <a:bodyPr/>
          <a:lstStyle/>
          <a:p>
            <a:fld id="{9EAB2673-769D-41A9-98A7-1FCE653E1CE7}" type="slidenum">
              <a:rPr lang="en-US" smtClean="0"/>
              <a:t>33</a:t>
            </a:fld>
            <a:endParaRPr lang="en-US"/>
          </a:p>
        </p:txBody>
      </p:sp>
    </p:spTree>
    <p:extLst>
      <p:ext uri="{BB962C8B-B14F-4D97-AF65-F5344CB8AC3E}">
        <p14:creationId xmlns:p14="http://schemas.microsoft.com/office/powerpoint/2010/main" val="146512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How do we </a:t>
                </a:r>
                <a:r>
                  <a:rPr lang="en-US" sz="1800" b="0" i="0" u="none" strike="noStrike" baseline="0" dirty="0" err="1">
                    <a:solidFill>
                      <a:srgbClr val="000000"/>
                    </a:solidFill>
                    <a:latin typeface="CMR10"/>
                  </a:rPr>
                  <a:t>analyse</a:t>
                </a:r>
                <a:r>
                  <a:rPr lang="en-US" sz="1800" b="0" i="0" u="none" strike="noStrike" baseline="0" dirty="0">
                    <a:solidFill>
                      <a:srgbClr val="000000"/>
                    </a:solidFill>
                    <a:latin typeface="CMR10"/>
                  </a:rPr>
                  <a:t> this data? Specifically, since my </a:t>
                </a:r>
                <a:r>
                  <a:rPr lang="en-US" sz="1800" b="0" i="0" u="none" strike="noStrike" baseline="0" dirty="0">
                    <a:solidFill>
                      <a:srgbClr val="000000"/>
                    </a:solidFill>
                    <a:latin typeface="CMTI10"/>
                  </a:rPr>
                  <a:t>research </a:t>
                </a:r>
                <a:r>
                  <a:rPr lang="en-US" sz="1800" b="0" i="0" u="none" strike="noStrike" baseline="0" dirty="0">
                    <a:solidFill>
                      <a:srgbClr val="000000"/>
                    </a:solidFill>
                    <a:latin typeface="CMR10"/>
                  </a:rPr>
                  <a:t>hypothesis is that “humans and robots answer the question in different ways", how can I construct a test of the </a:t>
                </a:r>
                <a:r>
                  <a:rPr lang="en-US" sz="1800" b="0" i="0" u="none" strike="noStrike" baseline="0" dirty="0">
                    <a:solidFill>
                      <a:srgbClr val="000000"/>
                    </a:solidFill>
                    <a:latin typeface="CMTI10"/>
                  </a:rPr>
                  <a:t>null </a:t>
                </a:r>
                <a:r>
                  <a:rPr lang="en-US" sz="1800" b="0" i="0" u="none" strike="noStrike" baseline="0" dirty="0">
                    <a:solidFill>
                      <a:srgbClr val="000000"/>
                    </a:solidFill>
                    <a:latin typeface="CMR10"/>
                  </a:rPr>
                  <a:t>hypothesis that “humans and robots answer the question the same way"? As before, we begin by establishing some notation to describe the data:</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Robot Human Total</a:t>
                </a:r>
              </a:p>
              <a:p>
                <a:pPr algn="l"/>
                <a:r>
                  <a:rPr lang="en-US" sz="1800" b="0" i="0" u="none" strike="noStrike" baseline="0" dirty="0">
                    <a:solidFill>
                      <a:srgbClr val="000000"/>
                    </a:solidFill>
                    <a:latin typeface="CMR10"/>
                  </a:rPr>
                  <a:t>Puppy </a:t>
                </a:r>
                <a:r>
                  <a:rPr lang="en-US" sz="1800" b="0" i="0" u="none" strike="noStrike" baseline="0" dirty="0">
                    <a:solidFill>
                      <a:srgbClr val="000000"/>
                    </a:solidFill>
                    <a:latin typeface="CMMI10"/>
                  </a:rPr>
                  <a:t>O</a:t>
                </a:r>
                <a:r>
                  <a:rPr lang="en-US" sz="1800" b="0" i="0" u="none" strike="noStrike" baseline="0" dirty="0">
                    <a:solidFill>
                      <a:srgbClr val="000000"/>
                    </a:solidFill>
                    <a:latin typeface="CMR7"/>
                  </a:rPr>
                  <a:t>11 </a:t>
                </a:r>
                <a:r>
                  <a:rPr lang="en-US" sz="1800" b="0" i="0" u="none" strike="noStrike" baseline="0" dirty="0">
                    <a:solidFill>
                      <a:srgbClr val="000000"/>
                    </a:solidFill>
                    <a:latin typeface="CMMI10"/>
                  </a:rPr>
                  <a:t>O</a:t>
                </a:r>
                <a:r>
                  <a:rPr lang="en-US" sz="1800" b="0" i="0" u="none" strike="noStrike" baseline="0" dirty="0">
                    <a:solidFill>
                      <a:srgbClr val="000000"/>
                    </a:solidFill>
                    <a:latin typeface="CMR7"/>
                  </a:rPr>
                  <a:t>12 </a:t>
                </a:r>
                <a:r>
                  <a:rPr lang="en-US" sz="1800" b="0" i="0" u="none" strike="noStrike" baseline="0" dirty="0">
                    <a:solidFill>
                      <a:srgbClr val="000000"/>
                    </a:solidFill>
                    <a:latin typeface="CMMI10"/>
                  </a:rPr>
                  <a:t>R</a:t>
                </a:r>
                <a:r>
                  <a:rPr lang="en-US" sz="1800" b="0" i="0" u="none" strike="noStrike" baseline="0" dirty="0">
                    <a:solidFill>
                      <a:srgbClr val="000000"/>
                    </a:solidFill>
                    <a:latin typeface="CMR7"/>
                  </a:rPr>
                  <a:t>1</a:t>
                </a:r>
              </a:p>
              <a:p>
                <a:pPr algn="l"/>
                <a:r>
                  <a:rPr lang="en-US" sz="1800" b="0" i="0" u="none" strike="noStrike" baseline="0" dirty="0">
                    <a:solidFill>
                      <a:srgbClr val="000000"/>
                    </a:solidFill>
                    <a:latin typeface="CMR10"/>
                  </a:rPr>
                  <a:t>Flower </a:t>
                </a:r>
                <a:r>
                  <a:rPr lang="en-US" sz="1800" b="0" i="0" u="none" strike="noStrike" baseline="0" dirty="0">
                    <a:solidFill>
                      <a:srgbClr val="000000"/>
                    </a:solidFill>
                    <a:latin typeface="CMMI10"/>
                  </a:rPr>
                  <a:t>O</a:t>
                </a:r>
                <a:r>
                  <a:rPr lang="en-US" sz="1800" b="0" i="0" u="none" strike="noStrike" baseline="0" dirty="0">
                    <a:solidFill>
                      <a:srgbClr val="000000"/>
                    </a:solidFill>
                    <a:latin typeface="CMR7"/>
                  </a:rPr>
                  <a:t>21 </a:t>
                </a:r>
                <a:r>
                  <a:rPr lang="en-US" sz="1800" b="0" i="0" u="none" strike="noStrike" baseline="0" dirty="0">
                    <a:solidFill>
                      <a:srgbClr val="000000"/>
                    </a:solidFill>
                    <a:latin typeface="CMMI10"/>
                  </a:rPr>
                  <a:t>O</a:t>
                </a:r>
                <a:r>
                  <a:rPr lang="en-US" sz="1800" b="0" i="0" u="none" strike="noStrike" baseline="0" dirty="0">
                    <a:solidFill>
                      <a:srgbClr val="000000"/>
                    </a:solidFill>
                    <a:latin typeface="CMR7"/>
                  </a:rPr>
                  <a:t>22 </a:t>
                </a:r>
                <a:r>
                  <a:rPr lang="en-US" sz="1800" b="0" i="0" u="none" strike="noStrike" baseline="0" dirty="0">
                    <a:solidFill>
                      <a:srgbClr val="000000"/>
                    </a:solidFill>
                    <a:latin typeface="CMMI10"/>
                  </a:rPr>
                  <a:t>R</a:t>
                </a:r>
                <a:r>
                  <a:rPr lang="en-US" sz="1800" b="0" i="0" u="none" strike="noStrike" baseline="0" dirty="0">
                    <a:solidFill>
                      <a:srgbClr val="000000"/>
                    </a:solidFill>
                    <a:latin typeface="CMR7"/>
                  </a:rPr>
                  <a:t>2</a:t>
                </a:r>
              </a:p>
              <a:p>
                <a:pPr algn="l"/>
                <a:r>
                  <a:rPr lang="pt-BR" sz="1800" b="0" i="0" u="none" strike="noStrike" baseline="0" dirty="0">
                    <a:solidFill>
                      <a:srgbClr val="000000"/>
                    </a:solidFill>
                    <a:latin typeface="CMR10"/>
                  </a:rPr>
                  <a:t>Data le </a:t>
                </a:r>
                <a:r>
                  <a:rPr lang="pt-BR" sz="1800" b="0" i="0" u="none" strike="noStrike" baseline="0" dirty="0">
                    <a:solidFill>
                      <a:srgbClr val="000000"/>
                    </a:solidFill>
                    <a:latin typeface="CMMI10"/>
                  </a:rPr>
                  <a:t>O</a:t>
                </a:r>
                <a:r>
                  <a:rPr lang="pt-BR" sz="1800" b="0" i="0" u="none" strike="noStrike" baseline="0" dirty="0">
                    <a:solidFill>
                      <a:srgbClr val="000000"/>
                    </a:solidFill>
                    <a:latin typeface="CMR7"/>
                  </a:rPr>
                  <a:t>31 </a:t>
                </a:r>
                <a:r>
                  <a:rPr lang="pt-BR" sz="1800" b="0" i="0" u="none" strike="noStrike" baseline="0" dirty="0">
                    <a:solidFill>
                      <a:srgbClr val="000000"/>
                    </a:solidFill>
                    <a:latin typeface="CMMI10"/>
                  </a:rPr>
                  <a:t>O</a:t>
                </a:r>
                <a:r>
                  <a:rPr lang="pt-BR" sz="1800" b="0" i="0" u="none" strike="noStrike" baseline="0" dirty="0">
                    <a:solidFill>
                      <a:srgbClr val="000000"/>
                    </a:solidFill>
                    <a:latin typeface="CMR7"/>
                  </a:rPr>
                  <a:t>32 </a:t>
                </a:r>
                <a:r>
                  <a:rPr lang="pt-BR" sz="1800" b="0" i="0" u="none" strike="noStrike" baseline="0" dirty="0">
                    <a:solidFill>
                      <a:srgbClr val="000000"/>
                    </a:solidFill>
                    <a:latin typeface="CMMI10"/>
                  </a:rPr>
                  <a:t>R</a:t>
                </a:r>
                <a:r>
                  <a:rPr lang="pt-BR" sz="1800" b="0" i="0" u="none" strike="noStrike" baseline="0" dirty="0">
                    <a:solidFill>
                      <a:srgbClr val="000000"/>
                    </a:solidFill>
                    <a:latin typeface="CMR7"/>
                  </a:rPr>
                  <a:t>3</a:t>
                </a:r>
              </a:p>
              <a:p>
                <a:pPr algn="l"/>
                <a:r>
                  <a:rPr lang="en-US" sz="1800" b="0" i="0" u="none" strike="noStrike" baseline="0" dirty="0">
                    <a:solidFill>
                      <a:srgbClr val="000000"/>
                    </a:solidFill>
                    <a:latin typeface="CMR10"/>
                  </a:rPr>
                  <a:t>Total </a:t>
                </a:r>
                <a:r>
                  <a:rPr lang="en-US" sz="1800" b="0" i="0" u="none" strike="noStrike" baseline="0" dirty="0">
                    <a:solidFill>
                      <a:srgbClr val="000000"/>
                    </a:solidFill>
                    <a:latin typeface="CMMI10"/>
                  </a:rPr>
                  <a:t>C</a:t>
                </a:r>
                <a:r>
                  <a:rPr lang="en-US" sz="1800" b="0" i="0" u="none" strike="noStrike" baseline="0" dirty="0">
                    <a:solidFill>
                      <a:srgbClr val="000000"/>
                    </a:solidFill>
                    <a:latin typeface="CMR7"/>
                  </a:rPr>
                  <a:t>1 </a:t>
                </a:r>
                <a:r>
                  <a:rPr lang="en-US" sz="1800" b="0" i="0" u="none" strike="noStrike" baseline="0" dirty="0">
                    <a:solidFill>
                      <a:srgbClr val="000000"/>
                    </a:solidFill>
                    <a:latin typeface="CMMI10"/>
                  </a:rPr>
                  <a:t>C</a:t>
                </a:r>
                <a:r>
                  <a:rPr lang="en-US" sz="1800" b="0" i="0" u="none" strike="noStrike" baseline="0" dirty="0">
                    <a:solidFill>
                      <a:srgbClr val="000000"/>
                    </a:solidFill>
                    <a:latin typeface="CMR7"/>
                  </a:rPr>
                  <a:t>2 </a:t>
                </a:r>
                <a:r>
                  <a:rPr lang="en-US" sz="1800" b="0" i="0" u="none" strike="noStrike" baseline="0" dirty="0">
                    <a:solidFill>
                      <a:srgbClr val="000000"/>
                    </a:solidFill>
                    <a:latin typeface="CMMI10"/>
                  </a:rPr>
                  <a:t>N</a:t>
                </a:r>
              </a:p>
              <a:p>
                <a:pPr algn="l"/>
                <a:endParaRPr lang="en-US" sz="1800" b="0" i="0" u="none" strike="noStrike" baseline="0" dirty="0">
                  <a:solidFill>
                    <a:srgbClr val="000000"/>
                  </a:solidFill>
                  <a:latin typeface="CMMI10"/>
                </a:endParaRPr>
              </a:p>
              <a:p>
                <a:pPr algn="l"/>
                <a:r>
                  <a:rPr lang="en-US" sz="1800" b="0" i="0" u="none" strike="noStrike" baseline="0" dirty="0">
                    <a:solidFill>
                      <a:srgbClr val="000000"/>
                    </a:solidFill>
                    <a:latin typeface="CMR10"/>
                  </a:rPr>
                  <a:t>In this notation we say that </a:t>
                </a:r>
                <a:r>
                  <a:rPr lang="en-US" sz="1800" b="0" i="0" u="none" strike="noStrike" baseline="0" dirty="0" err="1">
                    <a:solidFill>
                      <a:srgbClr val="000000"/>
                    </a:solidFill>
                    <a:latin typeface="CMMI10"/>
                  </a:rPr>
                  <a:t>O</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is a count (observed frequency) of the number of respondents that are of species </a:t>
                </a:r>
                <a:r>
                  <a:rPr lang="en-US" sz="1800" b="0" i="0" u="none" strike="noStrike" baseline="0" dirty="0">
                    <a:solidFill>
                      <a:srgbClr val="000000"/>
                    </a:solidFill>
                    <a:latin typeface="CMMI10"/>
                  </a:rPr>
                  <a:t>j </a:t>
                </a:r>
                <a:r>
                  <a:rPr lang="en-US" sz="1800" b="0" i="0" u="none" strike="noStrike" baseline="0" dirty="0">
                    <a:solidFill>
                      <a:srgbClr val="000000"/>
                    </a:solidFill>
                    <a:latin typeface="CMR10"/>
                  </a:rPr>
                  <a:t>(robots or human) who gave answer </a:t>
                </a:r>
                <a:r>
                  <a:rPr lang="en-US" sz="1800" b="0" i="0" u="none" strike="noStrike" baseline="0" dirty="0" err="1">
                    <a:solidFill>
                      <a:srgbClr val="000000"/>
                    </a:solidFill>
                    <a:latin typeface="CMMI10"/>
                  </a:rPr>
                  <a:t>i</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(puppy, flower or data) when asked to make a choice. The total number of observations is written </a:t>
                </a:r>
                <a:r>
                  <a:rPr lang="en-US" sz="1800" b="0" i="0" u="none" strike="noStrike" baseline="0" dirty="0">
                    <a:solidFill>
                      <a:srgbClr val="000000"/>
                    </a:solidFill>
                    <a:latin typeface="CMMI10"/>
                  </a:rPr>
                  <a:t>N</a:t>
                </a:r>
                <a:r>
                  <a:rPr lang="en-US" sz="1800" b="0" i="0" u="none" strike="noStrike" baseline="0" dirty="0">
                    <a:solidFill>
                      <a:srgbClr val="000000"/>
                    </a:solidFill>
                    <a:latin typeface="CMR10"/>
                  </a:rPr>
                  <a:t>, as usual. Finally, We've used </a:t>
                </a:r>
                <a:r>
                  <a:rPr lang="en-US" sz="1800" b="0" i="0" u="none" strike="noStrike" baseline="0" dirty="0">
                    <a:solidFill>
                      <a:srgbClr val="000000"/>
                    </a:solidFill>
                    <a:latin typeface="CMMI10"/>
                  </a:rPr>
                  <a:t>R</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to denote the row totals (e.g., </a:t>
                </a:r>
                <a:r>
                  <a:rPr lang="en-US" sz="1800" b="0" i="0" u="none" strike="noStrike" baseline="0" dirty="0">
                    <a:solidFill>
                      <a:srgbClr val="000000"/>
                    </a:solidFill>
                    <a:latin typeface="CMMI10"/>
                  </a:rPr>
                  <a:t>R</a:t>
                </a:r>
                <a:r>
                  <a:rPr lang="en-US" sz="1800" b="0" i="0" u="none" strike="noStrike" baseline="0" dirty="0">
                    <a:solidFill>
                      <a:srgbClr val="000000"/>
                    </a:solidFill>
                    <a:latin typeface="CMR7"/>
                  </a:rPr>
                  <a:t>1 </a:t>
                </a:r>
                <a:r>
                  <a:rPr lang="en-US" sz="1800" b="0" i="0" u="none" strike="noStrike" baseline="0" dirty="0">
                    <a:solidFill>
                      <a:srgbClr val="000000"/>
                    </a:solidFill>
                    <a:latin typeface="CMR10"/>
                  </a:rPr>
                  <a:t>is the total number of people who chose the flower), and </a:t>
                </a:r>
                <a:r>
                  <a:rPr lang="en-US" sz="1800" b="0" i="0" u="none" strike="noStrike" baseline="0" dirty="0" err="1">
                    <a:solidFill>
                      <a:srgbClr val="000000"/>
                    </a:solidFill>
                    <a:latin typeface="CMMI10"/>
                  </a:rPr>
                  <a:t>C</a:t>
                </a:r>
                <a:r>
                  <a:rPr lang="en-US" sz="1800" b="0" i="0" u="none" strike="noStrike" baseline="0" dirty="0" err="1">
                    <a:solidFill>
                      <a:srgbClr val="000000"/>
                    </a:solidFill>
                    <a:latin typeface="CMMI7"/>
                  </a:rPr>
                  <a:t>j</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to denote the column totals (e.g., </a:t>
                </a:r>
                <a:r>
                  <a:rPr lang="en-US" sz="1800" b="0" i="0" u="none" strike="noStrike" baseline="0" dirty="0">
                    <a:solidFill>
                      <a:srgbClr val="000000"/>
                    </a:solidFill>
                    <a:latin typeface="CMMI10"/>
                  </a:rPr>
                  <a:t>C</a:t>
                </a:r>
                <a:r>
                  <a:rPr lang="en-US" sz="1800" b="0" i="0" u="none" strike="noStrike" baseline="0" dirty="0">
                    <a:solidFill>
                      <a:srgbClr val="000000"/>
                    </a:solidFill>
                    <a:latin typeface="CMR7"/>
                  </a:rPr>
                  <a:t>1 </a:t>
                </a:r>
                <a:r>
                  <a:rPr lang="en-US" sz="1800" b="0" i="0" u="none" strike="noStrike" baseline="0" dirty="0">
                    <a:solidFill>
                      <a:srgbClr val="000000"/>
                    </a:solidFill>
                    <a:latin typeface="CMR10"/>
                  </a:rPr>
                  <a:t>is the total number of robots).</a:t>
                </a:r>
                <a:endParaRPr lang="en-US" sz="1800" b="0" i="0" u="none" strike="noStrike" baseline="0" dirty="0">
                  <a:solidFill>
                    <a:srgbClr val="FF0000"/>
                  </a:solidFill>
                  <a:latin typeface="CMR7"/>
                </a:endParaRPr>
              </a:p>
              <a:p>
                <a:pPr algn="l"/>
                <a:endParaRPr lang="en-US" sz="1800" b="0" i="0" u="none" strike="noStrike" baseline="0" dirty="0">
                  <a:solidFill>
                    <a:srgbClr val="FF0000"/>
                  </a:solidFill>
                  <a:latin typeface="CMR7"/>
                </a:endParaRPr>
              </a:p>
              <a:p>
                <a:pPr algn="l"/>
                <a:r>
                  <a:rPr lang="en-US" sz="1800" b="0" i="0" u="none" strike="noStrike" baseline="0" dirty="0">
                    <a:solidFill>
                      <a:srgbClr val="000000"/>
                    </a:solidFill>
                    <a:latin typeface="CMR10"/>
                  </a:rPr>
                  <a:t>So now let's think about what the null hypothesis says. If robots and humans are responding in the same way to the question, it means that the probability that “a robot says puppy" is the same as the probability that “a human says puppy", and so on for the other two possibilities. So, if we use </a:t>
                </a:r>
                <a:r>
                  <a:rPr lang="en-US" sz="1800" b="0" i="0" u="none" strike="noStrike" baseline="0" dirty="0" err="1">
                    <a:solidFill>
                      <a:srgbClr val="000000"/>
                    </a:solidFill>
                    <a:latin typeface="CMMI10"/>
                  </a:rPr>
                  <a:t>P</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to denote “the probability that a member of species </a:t>
                </a:r>
                <a:r>
                  <a:rPr lang="en-US" sz="1800" b="0" i="0" u="none" strike="noStrike" baseline="0" dirty="0">
                    <a:solidFill>
                      <a:srgbClr val="000000"/>
                    </a:solidFill>
                    <a:latin typeface="CMMI10"/>
                  </a:rPr>
                  <a:t>j </a:t>
                </a:r>
                <a:r>
                  <a:rPr lang="en-US" sz="1800" b="0" i="0" u="none" strike="noStrike" baseline="0" dirty="0">
                    <a:solidFill>
                      <a:srgbClr val="000000"/>
                    </a:solidFill>
                    <a:latin typeface="CMR10"/>
                  </a:rPr>
                  <a:t>gives response </a:t>
                </a:r>
                <a:r>
                  <a:rPr lang="en-US" sz="1800" b="0" i="0" u="none" strike="noStrike" baseline="0" dirty="0" err="1">
                    <a:solidFill>
                      <a:srgbClr val="000000"/>
                    </a:solidFill>
                    <a:latin typeface="CMMI10"/>
                  </a:rPr>
                  <a:t>i</a:t>
                </a:r>
                <a:r>
                  <a:rPr lang="en-US" sz="1800" b="0" i="0" u="none" strike="noStrike" baseline="0" dirty="0">
                    <a:solidFill>
                      <a:srgbClr val="000000"/>
                    </a:solidFill>
                    <a:latin typeface="CMR10"/>
                  </a:rPr>
                  <a:t>" then our null hypothesis is that:</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MI10"/>
                  </a:rPr>
                  <a:t>H</a:t>
                </a:r>
                <a:r>
                  <a:rPr lang="en-US" sz="1800" b="0" i="0" u="none" strike="noStrike" baseline="0" dirty="0">
                    <a:solidFill>
                      <a:srgbClr val="000000"/>
                    </a:solidFill>
                    <a:latin typeface="CMR7"/>
                  </a:rPr>
                  <a:t>0</a:t>
                </a:r>
                <a:r>
                  <a:rPr lang="en-US" sz="1800" b="0" i="0" u="none" strike="noStrike" baseline="0" dirty="0">
                    <a:solidFill>
                      <a:srgbClr val="000000"/>
                    </a:solidFill>
                    <a:latin typeface="CMR10"/>
                  </a:rPr>
                  <a:t>: All of the following are true:</a:t>
                </a:r>
              </a:p>
              <a:p>
                <a:pPr algn="l"/>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11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12 </a:t>
                </a:r>
                <a:r>
                  <a:rPr lang="en-US" sz="1800" b="0" i="0" u="none" strike="noStrike" baseline="0" dirty="0">
                    <a:solidFill>
                      <a:srgbClr val="000000"/>
                    </a:solidFill>
                    <a:latin typeface="CMR10"/>
                  </a:rPr>
                  <a:t>(same probability of saying “puppy"),</a:t>
                </a:r>
              </a:p>
              <a:p>
                <a:pPr algn="l"/>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21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22 </a:t>
                </a:r>
                <a:r>
                  <a:rPr lang="en-US" sz="1800" b="0" i="0" u="none" strike="noStrike" baseline="0" dirty="0">
                    <a:solidFill>
                      <a:srgbClr val="000000"/>
                    </a:solidFill>
                    <a:latin typeface="CMR10"/>
                  </a:rPr>
                  <a:t>(same probability of saying “flower"), and</a:t>
                </a:r>
              </a:p>
              <a:p>
                <a:pPr algn="l"/>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31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32 </a:t>
                </a:r>
                <a:r>
                  <a:rPr lang="en-US" sz="1800" b="0" i="0" u="none" strike="noStrike" baseline="0" dirty="0">
                    <a:solidFill>
                      <a:srgbClr val="000000"/>
                    </a:solidFill>
                    <a:latin typeface="CMR10"/>
                  </a:rPr>
                  <a:t>(same probability of saying “data").</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And actually, since the null hypothesis is claiming that the true choice probabilities don't depend on the species of the person making the choice, we can let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refer to this probability: e.g.,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1 </a:t>
                </a:r>
                <a:r>
                  <a:rPr lang="en-US" sz="1800" b="0" i="0" u="none" strike="noStrike" baseline="0" dirty="0">
                    <a:solidFill>
                      <a:srgbClr val="000000"/>
                    </a:solidFill>
                    <a:latin typeface="CMR10"/>
                  </a:rPr>
                  <a:t>is the true probability of choosing the puppy.</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Next, in much the same way that we did with the goodness of fit test, what we need to do is calculate the expected frequencies. That is, for each of the observed counts </a:t>
                </a:r>
                <a:r>
                  <a:rPr lang="en-US" sz="1800" b="0" i="0" u="none" strike="noStrike" baseline="0" dirty="0" err="1">
                    <a:solidFill>
                      <a:srgbClr val="000000"/>
                    </a:solidFill>
                    <a:latin typeface="CMMI10"/>
                  </a:rPr>
                  <a:t>O</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 we need to figure out what the null hypothesis would tell us to expect. Let's denote this expected frequency by </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 This time, it’s a little bit trickier. If there are a total of </a:t>
                </a:r>
                <a:r>
                  <a:rPr lang="en-US" sz="1800" b="0" i="0" u="none" strike="noStrike" baseline="0" dirty="0" err="1">
                    <a:solidFill>
                      <a:srgbClr val="000000"/>
                    </a:solidFill>
                    <a:latin typeface="CMMI10"/>
                  </a:rPr>
                  <a:t>C</a:t>
                </a:r>
                <a:r>
                  <a:rPr lang="en-US" sz="1800" b="0" i="0" u="none" strike="noStrike" baseline="0" dirty="0" err="1">
                    <a:solidFill>
                      <a:srgbClr val="000000"/>
                    </a:solidFill>
                    <a:latin typeface="CMMI7"/>
                  </a:rPr>
                  <a:t>j</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people that belong to species </a:t>
                </a:r>
                <a:r>
                  <a:rPr lang="en-US" sz="1800" b="0" i="0" u="none" strike="noStrike" baseline="0" dirty="0">
                    <a:solidFill>
                      <a:srgbClr val="000000"/>
                    </a:solidFill>
                    <a:latin typeface="CMMI10"/>
                  </a:rPr>
                  <a:t>j</a:t>
                </a:r>
                <a:r>
                  <a:rPr lang="en-US" sz="1800" b="0" i="0" u="none" strike="noStrike" baseline="0" dirty="0">
                    <a:solidFill>
                      <a:srgbClr val="000000"/>
                    </a:solidFill>
                    <a:latin typeface="CMR10"/>
                  </a:rPr>
                  <a:t>, and the true probability of anyone (regardless of species) choosing option </a:t>
                </a:r>
                <a:r>
                  <a:rPr lang="en-US" sz="1800" b="0" i="0" u="none" strike="noStrike" baseline="0" dirty="0" err="1">
                    <a:solidFill>
                      <a:srgbClr val="000000"/>
                    </a:solidFill>
                    <a:latin typeface="CMMI10"/>
                  </a:rPr>
                  <a:t>i</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is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i</a:t>
                </a:r>
                <a:r>
                  <a:rPr lang="en-US" sz="1800" b="0" i="0" u="none" strike="noStrike" baseline="0" dirty="0">
                    <a:solidFill>
                      <a:srgbClr val="000000"/>
                    </a:solidFill>
                    <a:latin typeface="CMR10"/>
                  </a:rPr>
                  <a:t>, then the expected frequency is just:</a:t>
                </a:r>
              </a:p>
              <a:p>
                <a:pPr algn="l"/>
                <a:endParaRPr lang="en-US" sz="1800" b="0" i="0" u="none" strike="noStrike" baseline="0" dirty="0">
                  <a:solidFill>
                    <a:srgbClr val="000000"/>
                  </a:solidFill>
                  <a:latin typeface="CMR10"/>
                </a:endParaRPr>
              </a:p>
              <a:p>
                <a:pPr algn="l"/>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 =</a:t>
                </a:r>
                <a:r>
                  <a:rPr lang="en-US" sz="1800" b="0" i="0" u="none" strike="noStrike" baseline="0" dirty="0">
                    <a:solidFill>
                      <a:srgbClr val="000000"/>
                    </a:solidFill>
                    <a:latin typeface="TeX-matha10"/>
                  </a:rPr>
                  <a:t> </a:t>
                </a:r>
                <a:r>
                  <a:rPr lang="en-US" sz="1800" b="0" i="0" u="none" strike="noStrike" baseline="0" dirty="0" err="1">
                    <a:solidFill>
                      <a:srgbClr val="000000"/>
                    </a:solidFill>
                    <a:latin typeface="CMMI10"/>
                  </a:rPr>
                  <a:t>C</a:t>
                </a:r>
                <a:r>
                  <a:rPr lang="en-US" sz="1800" b="0" i="0" u="none" strike="noStrike" baseline="0" dirty="0" err="1">
                    <a:solidFill>
                      <a:srgbClr val="000000"/>
                    </a:solidFill>
                    <a:latin typeface="CMMI7"/>
                  </a:rPr>
                  <a:t>j</a:t>
                </a:r>
                <a:r>
                  <a:rPr lang="en-US" sz="1800" b="0" i="0" u="none" strike="noStrike" baseline="0" dirty="0">
                    <a:solidFill>
                      <a:srgbClr val="000000"/>
                    </a:solidFill>
                    <a:latin typeface="CMMI7"/>
                  </a:rPr>
                  <a:t> </a:t>
                </a:r>
                <a:r>
                  <a:rPr lang="en-US" sz="1800" b="0" i="0" u="none" strike="noStrike" baseline="0" dirty="0">
                    <a:solidFill>
                      <a:srgbClr val="000000"/>
                    </a:solidFill>
                    <a:latin typeface="TeX-matha10"/>
                  </a:rPr>
                  <a:t> *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i</a:t>
                </a:r>
              </a:p>
              <a:p>
                <a:pPr algn="l"/>
                <a:endParaRPr lang="en-US" sz="1800" b="0" i="0" u="none" strike="noStrike" baseline="0" dirty="0">
                  <a:solidFill>
                    <a:srgbClr val="000000"/>
                  </a:solidFill>
                  <a:latin typeface="CMMI7"/>
                </a:endParaRPr>
              </a:p>
              <a:p>
                <a:pPr algn="l"/>
                <a:r>
                  <a:rPr lang="en-US" sz="1800" b="0" i="0" u="none" strike="noStrike" baseline="0" dirty="0">
                    <a:solidFill>
                      <a:srgbClr val="000000"/>
                    </a:solidFill>
                    <a:latin typeface="CMR10"/>
                  </a:rPr>
                  <a:t>Now, this is all very well and good, but we have a problem. Unlike the situation we had with the goodness of fit test, the null hypothesis doesn't actually specify a particular value for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i</a:t>
                </a:r>
                <a:r>
                  <a:rPr lang="en-US" sz="1800" b="0" i="0" u="none" strike="noStrike" baseline="0" dirty="0">
                    <a:solidFill>
                      <a:srgbClr val="000000"/>
                    </a:solidFill>
                    <a:latin typeface="CMR10"/>
                  </a:rPr>
                  <a:t>. It's something we have to estimate from the data! (we discussed this last week)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Fortunately, this is pretty easy to do. If 28 out of 180 people selected the flowers, then a natural estimate for the probability of choosing flowers is 28</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R10"/>
                  </a:rPr>
                  <a:t>180, which is approximately 0</a:t>
                </a:r>
                <a:r>
                  <a:rPr lang="en-US" sz="1800" b="0" i="0" u="none" strike="noStrike" baseline="0" dirty="0">
                    <a:solidFill>
                      <a:srgbClr val="000000"/>
                    </a:solidFill>
                    <a:latin typeface="CMMI10"/>
                  </a:rPr>
                  <a:t>.</a:t>
                </a:r>
                <a:r>
                  <a:rPr lang="en-US" sz="1800" b="0" i="0" u="none" strike="noStrike" baseline="0" dirty="0">
                    <a:solidFill>
                      <a:srgbClr val="000000"/>
                    </a:solidFill>
                    <a:latin typeface="CMR10"/>
                  </a:rPr>
                  <a:t>16. If we phrase this in mathematical terms, what we're saying is that our estimate for the probability of choosing option </a:t>
                </a:r>
                <a:r>
                  <a:rPr lang="en-US" sz="1800" b="0" i="0" u="none" strike="noStrike" baseline="0" dirty="0" err="1">
                    <a:solidFill>
                      <a:srgbClr val="000000"/>
                    </a:solidFill>
                    <a:latin typeface="CMMI10"/>
                  </a:rPr>
                  <a:t>i</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is just the row total divided by the total sample size:</a:t>
                </a:r>
              </a:p>
              <a:p>
                <a:pPr algn="l"/>
                <a:r>
                  <a:rPr lang="en-US" sz="1800" b="0" i="0" u="none" strike="noStrike" baseline="0" dirty="0">
                    <a:solidFill>
                      <a:srgbClr val="000000"/>
                    </a:solidFill>
                    <a:latin typeface="CMR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i = </a:t>
                </a:r>
                <a:r>
                  <a:rPr lang="en-US" sz="1800" b="0" i="0" u="none" strike="noStrike" baseline="0" dirty="0">
                    <a:solidFill>
                      <a:srgbClr val="000000"/>
                    </a:solidFill>
                    <a:latin typeface="CMMI10"/>
                  </a:rPr>
                  <a:t>R</a:t>
                </a:r>
                <a:r>
                  <a:rPr lang="en-US" sz="1800" b="0" i="0" u="none" strike="noStrike" baseline="0" dirty="0">
                    <a:solidFill>
                      <a:srgbClr val="000000"/>
                    </a:solidFill>
                    <a:latin typeface="CMMI7"/>
                  </a:rPr>
                  <a:t>i/</a:t>
                </a:r>
                <a:r>
                  <a:rPr lang="en-US" sz="1800" b="0" i="0" u="none" strike="noStrike" baseline="0" dirty="0">
                    <a:solidFill>
                      <a:srgbClr val="000000"/>
                    </a:solidFill>
                    <a:latin typeface="CMMI10"/>
                  </a:rPr>
                  <a:t>N</a:t>
                </a:r>
              </a:p>
              <a:p>
                <a:pPr algn="l"/>
                <a:endParaRPr lang="en-US" sz="1800" b="0" i="0" u="none" strike="noStrike" baseline="0" dirty="0">
                  <a:solidFill>
                    <a:srgbClr val="000000"/>
                  </a:solidFill>
                  <a:latin typeface="CMMI10"/>
                </a:endParaRPr>
              </a:p>
              <a:p>
                <a:pPr algn="l"/>
                <a:r>
                  <a:rPr lang="en-US" sz="1800" b="0" i="0" u="none" strike="noStrike" baseline="0" dirty="0">
                    <a:solidFill>
                      <a:srgbClr val="000000"/>
                    </a:solidFill>
                    <a:latin typeface="CMR10"/>
                  </a:rPr>
                  <a:t>Therefore, our expected frequency can be written as the product (i.e. multiplication) of the row total and the column total, divided by the total number of observations:</a:t>
                </a:r>
              </a:p>
              <a:p>
                <a:pPr algn="l"/>
                <a:endParaRPr lang="en-US" sz="1800" b="0" i="0" u="none" strike="noStrike" baseline="0" dirty="0">
                  <a:solidFill>
                    <a:srgbClr val="FF0000"/>
                  </a:solidFill>
                  <a:latin typeface="CMR7"/>
                </a:endParaRPr>
              </a:p>
              <a:p>
                <a:pPr algn="l"/>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 = (</a:t>
                </a:r>
                <a:r>
                  <a:rPr lang="en-US" sz="1800" b="0" i="0" u="none" strike="noStrike" baseline="0" dirty="0">
                    <a:solidFill>
                      <a:srgbClr val="000000"/>
                    </a:solidFill>
                    <a:latin typeface="CMMI10"/>
                  </a:rPr>
                  <a:t>R</a:t>
                </a:r>
                <a:r>
                  <a:rPr lang="en-US" sz="1800" b="0" i="0" u="none" strike="noStrike" baseline="0" dirty="0">
                    <a:solidFill>
                      <a:srgbClr val="000000"/>
                    </a:solidFill>
                    <a:latin typeface="CMMI7"/>
                  </a:rPr>
                  <a:t>i *</a:t>
                </a:r>
                <a:r>
                  <a:rPr lang="en-US" sz="1800" b="0" i="0" u="none" strike="noStrike" baseline="0" dirty="0">
                    <a:solidFill>
                      <a:srgbClr val="000000"/>
                    </a:solidFill>
                    <a:latin typeface="TeX-matha10"/>
                  </a:rPr>
                  <a:t> </a:t>
                </a:r>
                <a:r>
                  <a:rPr lang="en-US" sz="1800" b="0" i="0" u="none" strike="noStrike" baseline="0" dirty="0" err="1">
                    <a:solidFill>
                      <a:srgbClr val="000000"/>
                    </a:solidFill>
                    <a:latin typeface="CMMI10"/>
                  </a:rPr>
                  <a:t>C</a:t>
                </a:r>
                <a:r>
                  <a:rPr lang="en-US" sz="1800" b="0" i="0" u="none" strike="noStrike" baseline="0" dirty="0" err="1">
                    <a:solidFill>
                      <a:srgbClr val="000000"/>
                    </a:solidFill>
                    <a:latin typeface="CMMI7"/>
                  </a:rPr>
                  <a:t>j</a:t>
                </a:r>
                <a:r>
                  <a:rPr lang="en-US" sz="1800" b="0" i="0" u="none" strike="noStrike" baseline="0" dirty="0">
                    <a:solidFill>
                      <a:srgbClr val="000000"/>
                    </a:solidFill>
                    <a:latin typeface="CMMI7"/>
                  </a:rPr>
                  <a:t>)/N</a:t>
                </a:r>
              </a:p>
              <a:p>
                <a:pPr algn="l"/>
                <a:endParaRPr lang="en-US" sz="1800" b="0" i="0" u="none" strike="noStrike" baseline="0" dirty="0">
                  <a:solidFill>
                    <a:srgbClr val="000000"/>
                  </a:solidFill>
                  <a:latin typeface="CMMI10"/>
                </a:endParaRPr>
              </a:p>
              <a:p>
                <a:pPr algn="l"/>
                <a:r>
                  <a:rPr lang="en-US" sz="1800" b="0" i="0" u="none" strike="noStrike" baseline="0" dirty="0">
                    <a:solidFill>
                      <a:srgbClr val="000000"/>
                    </a:solidFill>
                    <a:latin typeface="CMR10"/>
                  </a:rPr>
                  <a:t>Now that we’ve figured out how to calculate the expected frequencies, it's straightforward to define a test statistic, following the exact same strategy that we used in the goodness of fit test. In fact, it's pretty much the </a:t>
                </a:r>
                <a:r>
                  <a:rPr lang="en-US" sz="1800" b="0" i="0" u="none" strike="noStrike" baseline="0" dirty="0">
                    <a:solidFill>
                      <a:srgbClr val="000000"/>
                    </a:solidFill>
                    <a:latin typeface="CMTI10"/>
                  </a:rPr>
                  <a:t>same </a:t>
                </a:r>
                <a:r>
                  <a:rPr lang="en-US" sz="1800" b="0" i="0" u="none" strike="noStrike" baseline="0" dirty="0">
                    <a:solidFill>
                      <a:srgbClr val="000000"/>
                    </a:solidFill>
                    <a:latin typeface="CMR10"/>
                  </a:rPr>
                  <a:t>statistic. For a contingency table with </a:t>
                </a:r>
                <a:r>
                  <a:rPr lang="en-US" sz="1800" b="0" i="0" u="none" strike="noStrike" baseline="0" dirty="0">
                    <a:solidFill>
                      <a:srgbClr val="000000"/>
                    </a:solidFill>
                    <a:latin typeface="CMMI10"/>
                  </a:rPr>
                  <a:t>r </a:t>
                </a:r>
                <a:r>
                  <a:rPr lang="en-US" sz="1800" b="0" i="0" u="none" strike="noStrike" baseline="0" dirty="0">
                    <a:solidFill>
                      <a:srgbClr val="000000"/>
                    </a:solidFill>
                    <a:latin typeface="CMR10"/>
                  </a:rPr>
                  <a:t>rows and </a:t>
                </a:r>
                <a:r>
                  <a:rPr lang="en-US" sz="1800" b="0" i="0" u="none" strike="noStrike" baseline="0" dirty="0">
                    <a:solidFill>
                      <a:srgbClr val="000000"/>
                    </a:solidFill>
                    <a:latin typeface="CMMI10"/>
                  </a:rPr>
                  <a:t>c </a:t>
                </a:r>
                <a:r>
                  <a:rPr lang="en-US" sz="1800" b="0" i="0" u="none" strike="noStrike" baseline="0" dirty="0">
                    <a:solidFill>
                      <a:srgbClr val="000000"/>
                    </a:solidFill>
                    <a:latin typeface="CMR10"/>
                  </a:rPr>
                  <a:t>columns, the equation that defines our </a:t>
                </a:r>
                <a:r>
                  <a:rPr lang="en-US" sz="1800" b="0" i="0" u="none" strike="noStrike" baseline="0" dirty="0">
                    <a:solidFill>
                      <a:srgbClr val="000000"/>
                    </a:solidFill>
                    <a:latin typeface="CMMI10"/>
                  </a:rPr>
                  <a:t>X</a:t>
                </a:r>
                <a:r>
                  <a:rPr lang="en-US" sz="1800" b="0" i="0" u="none" strike="noStrike" baseline="30000" dirty="0">
                    <a:solidFill>
                      <a:srgbClr val="000000"/>
                    </a:solidFill>
                    <a:latin typeface="CMR7"/>
                  </a:rPr>
                  <a:t>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statistic is</a:t>
                </a:r>
              </a:p>
              <a:p>
                <a:pPr algn="l"/>
                <a:endParaRPr lang="en-US" sz="1800" b="0" i="0" u="none" strike="noStrike" baseline="0" dirty="0">
                  <a:solidFill>
                    <a:srgbClr val="000000"/>
                  </a:solidFill>
                  <a:latin typeface="CMMI10"/>
                </a:endParaRPr>
              </a:p>
              <a:p>
                <a:pPr algn="l"/>
                <a:r>
                  <a:rPr lang="en-US" sz="1800" b="0" i="0" u="none" strike="noStrike" baseline="0" dirty="0">
                    <a:solidFill>
                      <a:srgbClr val="000000"/>
                    </a:solidFill>
                    <a:latin typeface="CMMI10"/>
                  </a:rPr>
                  <a:t>X</a:t>
                </a:r>
                <a:r>
                  <a:rPr lang="en-US" sz="1800" b="0" i="0" u="none" strike="noStrike" baseline="0" dirty="0">
                    <a:solidFill>
                      <a:srgbClr val="000000"/>
                    </a:solidFill>
                    <a:latin typeface="CMR7"/>
                  </a:rPr>
                  <a:t>2 =sum(</a:t>
                </a:r>
                <a:r>
                  <a:rPr lang="en-US" sz="1800" b="0" i="0" u="none" strike="noStrike" baseline="0" dirty="0" err="1">
                    <a:solidFill>
                      <a:srgbClr val="000000"/>
                    </a:solidFill>
                    <a:latin typeface="CMR7"/>
                  </a:rPr>
                  <a:t>i</a:t>
                </a:r>
                <a:r>
                  <a:rPr lang="en-US" sz="1800" b="0" i="0" u="none" strike="noStrike" baseline="0" dirty="0">
                    <a:solidFill>
                      <a:srgbClr val="000000"/>
                    </a:solidFill>
                    <a:latin typeface="CMR7"/>
                  </a:rPr>
                  <a:t>=1 to r)  sum(j=1 to c)</a:t>
                </a:r>
                <a:r>
                  <a:rPr lang="en-US" sz="1800" b="0" i="0" u="none" strike="noStrike" baseline="0" dirty="0">
                    <a:solidFill>
                      <a:srgbClr val="000000"/>
                    </a:solidFill>
                    <a:latin typeface="CMMI7"/>
                  </a:rPr>
                  <a:t> ((</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 –</a:t>
                </a:r>
                <a:r>
                  <a:rPr lang="en-US" sz="1800" b="0" i="0" u="none" strike="noStrike" baseline="0" dirty="0">
                    <a:solidFill>
                      <a:srgbClr val="000000"/>
                    </a:solidFill>
                    <a:latin typeface="TeX-matha10"/>
                  </a:rPr>
                  <a:t> </a:t>
                </a:r>
                <a:r>
                  <a:rPr lang="en-US" sz="1800" b="0" i="0" u="none" strike="noStrike" baseline="0" dirty="0" err="1">
                    <a:solidFill>
                      <a:srgbClr val="000000"/>
                    </a:solidFill>
                    <a:latin typeface="CMMI10"/>
                  </a:rPr>
                  <a:t>O</a:t>
                </a:r>
                <a:r>
                  <a:rPr lang="en-US" sz="1800" b="0" i="0" u="none" strike="noStrike" baseline="0" dirty="0" err="1">
                    <a:solidFill>
                      <a:srgbClr val="000000"/>
                    </a:solidFill>
                    <a:latin typeface="CMMI7"/>
                  </a:rPr>
                  <a:t>ij</a:t>
                </a:r>
                <a:r>
                  <a:rPr lang="en-US" sz="1800" b="0" i="0" u="none" strike="noStrike" baseline="0" dirty="0">
                    <a:solidFill>
                      <a:srgbClr val="000000"/>
                    </a:solidFill>
                    <a:latin typeface="CMMI7"/>
                  </a:rPr>
                  <a:t>)^</a:t>
                </a:r>
                <a:r>
                  <a:rPr lang="en-US" sz="1800" b="0" i="0" u="none" strike="noStrike" baseline="0" dirty="0">
                    <a:solidFill>
                      <a:srgbClr val="000000"/>
                    </a:solidFill>
                    <a:latin typeface="CMR7"/>
                  </a:rPr>
                  <a:t>2)/</a:t>
                </a:r>
                <a:r>
                  <a:rPr lang="en-US" sz="1800" b="0" i="0" u="none" strike="noStrike" baseline="0" dirty="0" err="1">
                    <a:solidFill>
                      <a:srgbClr val="000000"/>
                    </a:solidFill>
                    <a:latin typeface="CMMI10"/>
                  </a:rPr>
                  <a:t>E</a:t>
                </a:r>
                <a:r>
                  <a:rPr lang="en-US" sz="1800" b="0" i="0" u="none" strike="noStrike" baseline="0" dirty="0" err="1">
                    <a:solidFill>
                      <a:srgbClr val="000000"/>
                    </a:solidFill>
                    <a:latin typeface="CMMI7"/>
                  </a:rPr>
                  <a:t>ij</a:t>
                </a:r>
                <a:endParaRPr lang="en-US" sz="1800" b="0" i="0" u="none" strike="noStrike" baseline="0" dirty="0">
                  <a:solidFill>
                    <a:srgbClr val="000000"/>
                  </a:solidFill>
                  <a:latin typeface="CMMI7"/>
                </a:endParaRPr>
              </a:p>
              <a:p>
                <a:pPr algn="l"/>
                <a:endParaRPr lang="en-US" sz="1800" b="0" i="0" u="none" strike="noStrike" baseline="0" dirty="0">
                  <a:solidFill>
                    <a:srgbClr val="000000"/>
                  </a:solidFill>
                  <a:latin typeface="CMMI7"/>
                </a:endParaRPr>
              </a:p>
              <a:p>
                <a:pPr algn="l"/>
                <a:r>
                  <a:rPr lang="en-US" sz="1800" b="0" i="0" u="none" strike="noStrike" baseline="0" dirty="0">
                    <a:solidFill>
                      <a:srgbClr val="000000"/>
                    </a:solidFill>
                    <a:latin typeface="CMR10"/>
                  </a:rPr>
                  <a:t>The only difference is that I have to include two summation sign (i.e., sum) to indicate that we're summing over both rows and columns. As before, large values of </a:t>
                </a:r>
                <a:r>
                  <a:rPr lang="en-US" sz="1800" b="0" i="0" u="none" strike="noStrike" baseline="0" dirty="0">
                    <a:solidFill>
                      <a:srgbClr val="000000"/>
                    </a:solidFill>
                    <a:latin typeface="CMMI10"/>
                  </a:rPr>
                  <a:t>X</a:t>
                </a:r>
                <a:r>
                  <a:rPr lang="en-US" sz="1800" b="0" i="0" u="none" strike="noStrike" baseline="0" dirty="0">
                    <a:solidFill>
                      <a:srgbClr val="000000"/>
                    </a:solidFill>
                    <a:latin typeface="CMR7"/>
                  </a:rPr>
                  <a:t>2 </a:t>
                </a:r>
                <a:r>
                  <a:rPr lang="en-US" sz="1800" b="0" i="0" u="none" strike="noStrike" baseline="0" dirty="0">
                    <a:solidFill>
                      <a:srgbClr val="000000"/>
                    </a:solidFill>
                    <a:latin typeface="CMR10"/>
                  </a:rPr>
                  <a:t>indicate that the null hypothesis provides a poor description of the data, whereas small values of </a:t>
                </a:r>
                <a:r>
                  <a:rPr lang="en-US" sz="1800" b="0" i="0" u="none" strike="noStrike" baseline="0" dirty="0">
                    <a:solidFill>
                      <a:srgbClr val="000000"/>
                    </a:solidFill>
                    <a:latin typeface="CMMI10"/>
                  </a:rPr>
                  <a:t>X</a:t>
                </a:r>
                <a:r>
                  <a:rPr lang="en-US" sz="1800" b="0" i="0" u="none" strike="noStrike" baseline="0" dirty="0">
                    <a:solidFill>
                      <a:srgbClr val="000000"/>
                    </a:solidFill>
                    <a:latin typeface="CMR7"/>
                  </a:rPr>
                  <a:t>2 </a:t>
                </a:r>
                <a:r>
                  <a:rPr lang="en-US" sz="1800" b="0" i="0" u="none" strike="noStrike" baseline="0" dirty="0">
                    <a:solidFill>
                      <a:srgbClr val="000000"/>
                    </a:solidFill>
                    <a:latin typeface="CMR10"/>
                  </a:rPr>
                  <a:t>suggest that it does a good job of accounting for the data. Therefore, just like last time, we want to reject the null hypothesis if </a:t>
                </a:r>
                <a:r>
                  <a:rPr lang="en-US" sz="1800" b="0" i="0" u="none" strike="noStrike" baseline="0" dirty="0">
                    <a:solidFill>
                      <a:srgbClr val="000000"/>
                    </a:solidFill>
                    <a:latin typeface="CMMI10"/>
                  </a:rPr>
                  <a:t>X</a:t>
                </a:r>
                <a:r>
                  <a:rPr lang="en-US" sz="1800" b="0" i="0" u="none" strike="noStrike" baseline="0" dirty="0">
                    <a:solidFill>
                      <a:srgbClr val="000000"/>
                    </a:solidFill>
                    <a:latin typeface="CMR7"/>
                  </a:rPr>
                  <a:t>2 </a:t>
                </a:r>
                <a:r>
                  <a:rPr lang="en-US" sz="1800" b="0" i="0" u="none" strike="noStrike" baseline="0" dirty="0">
                    <a:solidFill>
                      <a:srgbClr val="000000"/>
                    </a:solidFill>
                    <a:latin typeface="CMR10"/>
                  </a:rPr>
                  <a:t>is too large. </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Not surprisingly, this statistic is </a:t>
                </a:r>
                <a:r>
                  <a:rPr lang="en-US" sz="1800" i="0">
                    <a:latin typeface="Cambria Math" panose="02040503050406030204" pitchFamily="18" charset="0"/>
                    <a:ea typeface="Cambria Math" panose="02040503050406030204" pitchFamily="18" charset="0"/>
                  </a:rPr>
                  <a:t>𝜒^2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distributed. All we need to do is figure out how many degrees of freedom are involved, which actually isn't too hard. As I mentioned before, you can (usually) think of the degrees of freedom as being equal to the number of data points that you're </a:t>
                </a:r>
                <a:r>
                  <a:rPr lang="en-US" sz="1800" b="0" i="0" u="none" strike="noStrike" baseline="0" dirty="0" err="1">
                    <a:solidFill>
                      <a:srgbClr val="000000"/>
                    </a:solidFill>
                    <a:latin typeface="CMR10"/>
                  </a:rPr>
                  <a:t>analysing</a:t>
                </a:r>
                <a:r>
                  <a:rPr lang="en-US" sz="1800" b="0" i="0" u="none" strike="noStrike" baseline="0" dirty="0">
                    <a:solidFill>
                      <a:srgbClr val="000000"/>
                    </a:solidFill>
                    <a:latin typeface="CMR10"/>
                  </a:rPr>
                  <a:t>, minus the number of constraints. A contingency table with </a:t>
                </a:r>
                <a:r>
                  <a:rPr lang="en-US" sz="1800" b="0" i="0" u="none" strike="noStrike" baseline="0" dirty="0">
                    <a:solidFill>
                      <a:srgbClr val="000000"/>
                    </a:solidFill>
                    <a:latin typeface="CMMI10"/>
                  </a:rPr>
                  <a:t>r </a:t>
                </a:r>
                <a:r>
                  <a:rPr lang="en-US" sz="1800" b="0" i="0" u="none" strike="noStrike" baseline="0" dirty="0">
                    <a:solidFill>
                      <a:srgbClr val="000000"/>
                    </a:solidFill>
                    <a:latin typeface="CMR10"/>
                  </a:rPr>
                  <a:t>rows and </a:t>
                </a:r>
                <a:r>
                  <a:rPr lang="en-US" sz="1800" b="0" i="0" u="none" strike="noStrike" baseline="0" dirty="0">
                    <a:solidFill>
                      <a:srgbClr val="000000"/>
                    </a:solidFill>
                    <a:latin typeface="CMMI10"/>
                  </a:rPr>
                  <a:t>c </a:t>
                </a:r>
                <a:r>
                  <a:rPr lang="en-US" sz="1800" b="0" i="0" u="none" strike="noStrike" baseline="0" dirty="0">
                    <a:solidFill>
                      <a:srgbClr val="000000"/>
                    </a:solidFill>
                    <a:latin typeface="CMR10"/>
                  </a:rPr>
                  <a:t>columns contains a total of </a:t>
                </a:r>
                <a:r>
                  <a:rPr lang="en-US" sz="1800" b="1" i="0" u="none" strike="noStrike" baseline="0" dirty="0">
                    <a:solidFill>
                      <a:srgbClr val="000000"/>
                    </a:solidFill>
                    <a:latin typeface="CMMI10"/>
                  </a:rPr>
                  <a:t>r * c</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observed frequencies, so that's the total number of observations. What about the constraints? Here, it's slightly trickier. The answer is always the same </a:t>
                </a:r>
              </a:p>
              <a:p>
                <a:pPr algn="l"/>
                <a:endParaRPr lang="en-US" sz="1800" b="0" i="0" u="none" strike="noStrike" baseline="0" dirty="0">
                  <a:solidFill>
                    <a:srgbClr val="000000"/>
                  </a:solidFill>
                  <a:latin typeface="CMMI10"/>
                </a:endParaRPr>
              </a:p>
              <a:p>
                <a:pPr algn="l"/>
                <a:r>
                  <a:rPr lang="en-US" sz="1800" b="0" i="0" u="none" strike="noStrike" baseline="0" dirty="0">
                    <a:solidFill>
                      <a:srgbClr val="000000"/>
                    </a:solidFill>
                    <a:latin typeface="CMMI10"/>
                  </a:rPr>
                  <a:t>df </a:t>
                </a:r>
                <a:r>
                  <a:rPr lang="en-US" sz="1800" b="0" i="0" u="none" strike="noStrike" baseline="0" dirty="0">
                    <a:solidFill>
                      <a:srgbClr val="000000"/>
                    </a:solidFill>
                    <a:latin typeface="TeX-matha10"/>
                  </a:rPr>
                  <a:t> = (</a:t>
                </a:r>
                <a:r>
                  <a:rPr lang="en-US" sz="1800" b="0" i="0" u="none" strike="noStrike" baseline="0" dirty="0">
                    <a:solidFill>
                      <a:srgbClr val="000000"/>
                    </a:solidFill>
                    <a:latin typeface="CMMI10"/>
                  </a:rPr>
                  <a:t>r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r>
                  <a:rPr lang="en-US" sz="1800" b="0" i="0" u="none" strike="noStrike" baseline="0" dirty="0">
                    <a:solidFill>
                      <a:srgbClr val="000000"/>
                    </a:solidFill>
                    <a:latin typeface="CMMI10"/>
                  </a:rPr>
                  <a:t>c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endParaRPr lang="en-US" sz="1800" b="0" i="0" u="none" strike="noStrike" baseline="0" dirty="0">
                  <a:solidFill>
                    <a:srgbClr val="000000"/>
                  </a:solidFill>
                  <a:latin typeface="TeX-matha10"/>
                </a:endParaRPr>
              </a:p>
              <a:p>
                <a:pPr algn="l"/>
                <a:endParaRPr lang="en-US" sz="1800" b="0" i="0" u="none" strike="noStrike" baseline="0" dirty="0">
                  <a:solidFill>
                    <a:srgbClr val="000000"/>
                  </a:solidFill>
                  <a:latin typeface="TeX-matha10"/>
                </a:endParaRPr>
              </a:p>
              <a:p>
                <a:pPr algn="l"/>
                <a:r>
                  <a:rPr lang="en-US" sz="1800" b="0" i="0" u="none" strike="noStrike" baseline="0" dirty="0">
                    <a:solidFill>
                      <a:srgbClr val="000000"/>
                    </a:solidFill>
                    <a:latin typeface="CMR10"/>
                  </a:rPr>
                  <a:t>but the explanation for </a:t>
                </a:r>
                <a:r>
                  <a:rPr lang="en-US" sz="1800" b="0" i="0" u="none" strike="noStrike" baseline="0" dirty="0">
                    <a:solidFill>
                      <a:srgbClr val="000000"/>
                    </a:solidFill>
                    <a:latin typeface="CMTI10"/>
                  </a:rPr>
                  <a:t>why </a:t>
                </a:r>
                <a:r>
                  <a:rPr lang="en-US" sz="1800" b="0" i="0" u="none" strike="noStrike" baseline="0" dirty="0">
                    <a:solidFill>
                      <a:srgbClr val="000000"/>
                    </a:solidFill>
                    <a:latin typeface="CMR10"/>
                  </a:rPr>
                  <a:t>the degrees of freedom takes this value is different depending on the experimental design. For the sake of argument, let's suppose that we had honestly intended to survey exactly 87 robots and 93 humans (column totals fixed by the experimenter), but left the row totals free to vary (row totals are random variables). Let's think about the constraints that apply here. Well, since we deliberately fixed the column totals by Act of Experimenter, we have </a:t>
                </a:r>
                <a:r>
                  <a:rPr lang="en-US" sz="1800" b="0" i="0" u="none" strike="noStrike" baseline="0" dirty="0">
                    <a:solidFill>
                      <a:srgbClr val="000000"/>
                    </a:solidFill>
                    <a:latin typeface="CMMI10"/>
                  </a:rPr>
                  <a:t>c </a:t>
                </a:r>
                <a:r>
                  <a:rPr lang="en-US" sz="1800" b="0" i="0" u="none" strike="noStrike" baseline="0" dirty="0">
                    <a:solidFill>
                      <a:srgbClr val="000000"/>
                    </a:solidFill>
                    <a:latin typeface="CMR10"/>
                  </a:rPr>
                  <a:t>constraints right there. But, there's actually more to it than that. Remember how our null hypothesis had some free parameters (i.e., we had to estimate the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i </a:t>
                </a:r>
                <a:r>
                  <a:rPr lang="en-US" sz="1800" b="0" i="0" u="none" strike="noStrike" baseline="0" dirty="0">
                    <a:solidFill>
                      <a:srgbClr val="000000"/>
                    </a:solidFill>
                    <a:latin typeface="CMR10"/>
                  </a:rPr>
                  <a:t>values)? Those matter too. we won’t go to the details of the explanation about why, but every free parameter in the null hypothesis is rather like an additional constraint. So, how many of those are there?</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Well, since these probabilities have to sum to 1, there's only </a:t>
                </a:r>
                <a:r>
                  <a:rPr lang="en-US" sz="1800" b="0" i="0" u="none" strike="noStrike" baseline="0" dirty="0">
                    <a:solidFill>
                      <a:srgbClr val="000000"/>
                    </a:solidFill>
                    <a:latin typeface="CMMI10"/>
                  </a:rPr>
                  <a:t>r-</a:t>
                </a:r>
                <a:r>
                  <a:rPr lang="en-US" sz="1800" b="0" i="0" u="none" strike="noStrike" baseline="0" dirty="0">
                    <a:solidFill>
                      <a:srgbClr val="000000"/>
                    </a:solidFill>
                    <a:latin typeface="CMR10"/>
                  </a:rPr>
                  <a:t>1 of these. So our total degrees of freedom is:</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MI10"/>
                  </a:rPr>
                  <a:t>df </a:t>
                </a:r>
                <a:r>
                  <a:rPr lang="en-US" sz="1800" b="0" i="0" u="none" strike="noStrike" baseline="0" dirty="0">
                    <a:solidFill>
                      <a:srgbClr val="000000"/>
                    </a:solidFill>
                    <a:latin typeface="TeX-matha10"/>
                  </a:rPr>
                  <a:t> = </a:t>
                </a:r>
                <a:r>
                  <a:rPr lang="en-US" sz="1800" b="0" i="0" u="none" strike="noStrike" baseline="0" dirty="0">
                    <a:solidFill>
                      <a:srgbClr val="000000"/>
                    </a:solidFill>
                    <a:latin typeface="CMR10"/>
                  </a:rPr>
                  <a:t>(number of observations)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(number of constraints)</a:t>
                </a:r>
              </a:p>
              <a:p>
                <a:pPr algn="l"/>
                <a:r>
                  <a:rPr lang="fr-FR" sz="1800" b="0" i="0" u="none" strike="noStrike" baseline="0" dirty="0">
                    <a:solidFill>
                      <a:srgbClr val="000000"/>
                    </a:solidFill>
                    <a:latin typeface="TeX-matha10"/>
                  </a:rPr>
                  <a:t> = </a:t>
                </a:r>
                <a:r>
                  <a:rPr lang="fr-FR" sz="1800" b="0" i="0" u="none" strike="noStrike" baseline="0" dirty="0" err="1">
                    <a:solidFill>
                      <a:srgbClr val="000000"/>
                    </a:solidFill>
                    <a:latin typeface="CMMI10"/>
                  </a:rPr>
                  <a:t>rc</a:t>
                </a:r>
                <a:r>
                  <a:rPr lang="fr-FR" sz="1800" b="0" i="0" u="none" strike="noStrike" baseline="0" dirty="0">
                    <a:solidFill>
                      <a:srgbClr val="000000"/>
                    </a:solidFill>
                    <a:latin typeface="TeX-matha10"/>
                  </a:rPr>
                  <a:t> - </a:t>
                </a:r>
                <a:r>
                  <a:rPr lang="fr-FR" sz="1800" b="0" i="0" u="none" strike="noStrike" baseline="0" dirty="0">
                    <a:solidFill>
                      <a:srgbClr val="000000"/>
                    </a:solidFill>
                    <a:latin typeface="CMMI10"/>
                  </a:rPr>
                  <a:t>c + r -</a:t>
                </a:r>
                <a:r>
                  <a:rPr lang="fr-FR" sz="1800" b="0" i="0" u="none" strike="noStrike" baseline="0" dirty="0">
                    <a:solidFill>
                      <a:srgbClr val="000000"/>
                    </a:solidFill>
                    <a:latin typeface="TeX-matha10"/>
                  </a:rPr>
                  <a:t> </a:t>
                </a:r>
                <a:r>
                  <a:rPr lang="fr-FR" sz="1800" b="0" i="0" u="none" strike="noStrike" baseline="0" dirty="0">
                    <a:solidFill>
                      <a:srgbClr val="000000"/>
                    </a:solidFill>
                    <a:latin typeface="CMR10"/>
                  </a:rPr>
                  <a:t>1</a:t>
                </a:r>
                <a:endParaRPr lang="fr-FR" sz="1800" b="0" i="0" u="none" strike="noStrike" baseline="0" dirty="0">
                  <a:solidFill>
                    <a:srgbClr val="000000"/>
                  </a:solidFill>
                  <a:latin typeface="TeX-matha10"/>
                </a:endParaRPr>
              </a:p>
              <a:p>
                <a:pPr algn="l"/>
                <a:r>
                  <a:rPr lang="pt-BR" sz="1800" b="0" i="0" u="none" strike="noStrike" baseline="0" dirty="0">
                    <a:solidFill>
                      <a:srgbClr val="000000"/>
                    </a:solidFill>
                    <a:latin typeface="TeX-matha10"/>
                  </a:rPr>
                  <a:t> = </a:t>
                </a:r>
                <a:r>
                  <a:rPr lang="pt-BR" sz="1800" b="0" i="0" u="none" strike="noStrike" baseline="0" dirty="0">
                    <a:solidFill>
                      <a:srgbClr val="000000"/>
                    </a:solidFill>
                    <a:latin typeface="CMMI10"/>
                  </a:rPr>
                  <a:t>rc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c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r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R10"/>
                  </a:rPr>
                  <a:t>1</a:t>
                </a:r>
              </a:p>
              <a:p>
                <a:pPr algn="l"/>
                <a:r>
                  <a:rPr lang="en-US" sz="1800" b="0" i="0" u="none" strike="noStrike" baseline="0" dirty="0">
                    <a:solidFill>
                      <a:srgbClr val="000000"/>
                    </a:solidFill>
                    <a:latin typeface="TeX-matha10"/>
                  </a:rPr>
                  <a:t> = (</a:t>
                </a:r>
                <a:r>
                  <a:rPr lang="en-US" sz="1800" b="0" i="0" u="none" strike="noStrike" baseline="0" dirty="0">
                    <a:solidFill>
                      <a:srgbClr val="000000"/>
                    </a:solidFill>
                    <a:latin typeface="CMMI10"/>
                  </a:rPr>
                  <a:t>r -</a:t>
                </a:r>
                <a:r>
                  <a:rPr lang="en-US" sz="1800" b="0" i="0" u="none" strike="noStrike" baseline="0" dirty="0">
                    <a:solidFill>
                      <a:srgbClr val="000000"/>
                    </a:solidFill>
                    <a:latin typeface="CMR10"/>
                  </a:rPr>
                  <a:t>1)(</a:t>
                </a:r>
                <a:r>
                  <a:rPr lang="en-US" sz="1800" b="0" i="0" u="none" strike="noStrike" baseline="0" dirty="0">
                    <a:solidFill>
                      <a:srgbClr val="000000"/>
                    </a:solidFill>
                    <a:latin typeface="CMMI10"/>
                  </a:rPr>
                  <a:t>c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p>
              <a:p>
                <a:pPr algn="l"/>
                <a:endParaRPr lang="en-US" sz="1800" b="0" i="0" u="none" strike="noStrike" baseline="0" dirty="0">
                  <a:solidFill>
                    <a:srgbClr val="000000"/>
                  </a:solidFill>
                  <a:latin typeface="TeX-matha10"/>
                </a:endParaRPr>
              </a:p>
              <a:p>
                <a:pPr algn="l"/>
                <a:r>
                  <a:rPr lang="en-US" sz="1800" b="0" i="0" u="none" strike="noStrike" baseline="0" dirty="0">
                    <a:solidFill>
                      <a:srgbClr val="000000"/>
                    </a:solidFill>
                    <a:latin typeface="CMR10"/>
                  </a:rPr>
                  <a:t>Alternatively, suppose that the only thing that the experimenter fixed was the total sample size </a:t>
                </a:r>
                <a:r>
                  <a:rPr lang="en-US" sz="1800" b="0" i="0" u="none" strike="noStrike" baseline="0" dirty="0">
                    <a:solidFill>
                      <a:srgbClr val="000000"/>
                    </a:solidFill>
                    <a:latin typeface="CMMI10"/>
                  </a:rPr>
                  <a:t>N</a:t>
                </a:r>
                <a:r>
                  <a:rPr lang="en-US" sz="1800" b="0" i="0" u="none" strike="noStrike" baseline="0" dirty="0">
                    <a:solidFill>
                      <a:srgbClr val="000000"/>
                    </a:solidFill>
                    <a:latin typeface="CMR10"/>
                  </a:rPr>
                  <a:t>. That is, we quizzed the first 180 people that we saw, and it just turned out that 87 were robots and 93 were humans. This time around our reasoning would be slightly different, but would still lead is to the same answer. Our null hypothesis still has </a:t>
                </a:r>
                <a:r>
                  <a:rPr lang="en-US" sz="1800" b="0" i="0" u="none" strike="noStrike" baseline="0" dirty="0">
                    <a:solidFill>
                      <a:srgbClr val="000000"/>
                    </a:solidFill>
                    <a:latin typeface="CMMI10"/>
                  </a:rPr>
                  <a:t>r -</a:t>
                </a:r>
                <a:r>
                  <a:rPr lang="en-US" sz="1800" b="0" i="0" u="none" strike="noStrike" baseline="0" dirty="0">
                    <a:solidFill>
                      <a:srgbClr val="000000"/>
                    </a:solidFill>
                    <a:latin typeface="CMR10"/>
                  </a:rPr>
                  <a:t>1 free parameters corresponding to the choice probabilities, but it now </a:t>
                </a:r>
                <a:r>
                  <a:rPr lang="en-US" sz="1800" b="0" i="0" u="none" strike="noStrike" baseline="0" dirty="0">
                    <a:solidFill>
                      <a:srgbClr val="000000"/>
                    </a:solidFill>
                    <a:latin typeface="CMTI10"/>
                  </a:rPr>
                  <a:t>also </a:t>
                </a:r>
                <a:r>
                  <a:rPr lang="en-US" sz="1800" b="0" i="0" u="none" strike="noStrike" baseline="0" dirty="0">
                    <a:solidFill>
                      <a:srgbClr val="000000"/>
                    </a:solidFill>
                    <a:latin typeface="CMR10"/>
                  </a:rPr>
                  <a:t>has </a:t>
                </a:r>
                <a:r>
                  <a:rPr lang="en-US" sz="1800" b="0" i="0" u="none" strike="noStrike" baseline="0" dirty="0">
                    <a:solidFill>
                      <a:srgbClr val="000000"/>
                    </a:solidFill>
                    <a:latin typeface="CMMI10"/>
                  </a:rPr>
                  <a:t>c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 free parameters corresponding to the species probabilities, because we'd also have to estimate the probability that a randomly sampled person turns out to be a robot.</a:t>
                </a:r>
                <a:r>
                  <a:rPr lang="en-US" sz="1800" b="0" i="0" u="none" strike="noStrike" baseline="0" dirty="0">
                    <a:solidFill>
                      <a:srgbClr val="FF0000"/>
                    </a:solidFill>
                    <a:latin typeface="CMR7"/>
                  </a:rPr>
                  <a:t> </a:t>
                </a:r>
                <a:r>
                  <a:rPr lang="en-US" sz="1800" b="0" i="0" u="none" strike="noStrike" baseline="0" dirty="0">
                    <a:solidFill>
                      <a:srgbClr val="000000"/>
                    </a:solidFill>
                    <a:latin typeface="CMR10"/>
                  </a:rPr>
                  <a:t>Finally, since we did actually x the total number of observations </a:t>
                </a:r>
                <a:r>
                  <a:rPr lang="en-US" sz="1800" b="0" i="0" u="none" strike="noStrike" baseline="0" dirty="0">
                    <a:solidFill>
                      <a:srgbClr val="000000"/>
                    </a:solidFill>
                    <a:latin typeface="CMMI10"/>
                  </a:rPr>
                  <a:t>N</a:t>
                </a:r>
                <a:r>
                  <a:rPr lang="en-US" sz="1800" b="0" i="0" u="none" strike="noStrike" baseline="0" dirty="0">
                    <a:solidFill>
                      <a:srgbClr val="000000"/>
                    </a:solidFill>
                    <a:latin typeface="CMR10"/>
                  </a:rPr>
                  <a:t>, that's one more constraint. So now we have, </a:t>
                </a:r>
                <a:r>
                  <a:rPr lang="en-US" sz="1800" b="0" i="0" u="none" strike="noStrike" baseline="0" dirty="0" err="1">
                    <a:solidFill>
                      <a:srgbClr val="000000"/>
                    </a:solidFill>
                    <a:latin typeface="CMMI10"/>
                  </a:rPr>
                  <a:t>rc</a:t>
                </a:r>
                <a:r>
                  <a:rPr lang="en-US" sz="1800" b="0" i="0" u="none" strike="noStrike" baseline="0" dirty="0">
                    <a:solidFill>
                      <a:srgbClr val="000000"/>
                    </a:solidFill>
                    <a:latin typeface="CMMI10"/>
                  </a:rPr>
                  <a:t> </a:t>
                </a:r>
                <a:r>
                  <a:rPr lang="en-US" sz="1800" b="0" i="0" u="none" strike="noStrike" baseline="0" dirty="0">
                    <a:solidFill>
                      <a:srgbClr val="000000"/>
                    </a:solidFill>
                    <a:latin typeface="CMR10"/>
                  </a:rPr>
                  <a:t>observations, and </a:t>
                </a:r>
                <a:r>
                  <a:rPr lang="en-US" sz="1800" b="0" i="0" u="none" strike="noStrike" baseline="0" dirty="0">
                    <a:solidFill>
                      <a:srgbClr val="000000"/>
                    </a:solidFill>
                    <a:latin typeface="CMMI10"/>
                  </a:rPr>
                  <a:t>c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 + </a:t>
                </a:r>
                <a:r>
                  <a:rPr lang="en-US" sz="1800" b="0" i="0" u="none" strike="noStrike" baseline="0" dirty="0">
                    <a:solidFill>
                      <a:srgbClr val="000000"/>
                    </a:solidFill>
                    <a:latin typeface="CMMI10"/>
                  </a:rPr>
                  <a:t>r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 + 1 constraints. What does that give?</a:t>
                </a:r>
              </a:p>
              <a:p>
                <a:pPr algn="l"/>
                <a:r>
                  <a:rPr lang="en-US" sz="1800" b="0" i="0" u="none" strike="noStrike" baseline="0" dirty="0">
                    <a:solidFill>
                      <a:srgbClr val="000000"/>
                    </a:solidFill>
                    <a:latin typeface="CMMI10"/>
                  </a:rPr>
                  <a:t>df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(number of observations)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(number of constraints)</a:t>
                </a:r>
              </a:p>
              <a:p>
                <a:pPr algn="l"/>
                <a:r>
                  <a:rPr lang="en-US" sz="1800" b="0" i="0" u="none" strike="noStrike" baseline="0" dirty="0">
                    <a:solidFill>
                      <a:srgbClr val="000000"/>
                    </a:solidFill>
                    <a:latin typeface="TeX-matha10"/>
                  </a:rPr>
                  <a:t> =</a:t>
                </a:r>
                <a:r>
                  <a:rPr lang="en-US" sz="1800" b="0" i="0" u="none" strike="noStrike" baseline="0" dirty="0" err="1">
                    <a:solidFill>
                      <a:srgbClr val="000000"/>
                    </a:solidFill>
                    <a:latin typeface="CMMI10"/>
                  </a:rPr>
                  <a:t>rc</a:t>
                </a:r>
                <a:r>
                  <a:rPr lang="en-US" sz="1800" b="0" i="0" u="none" strike="noStrike" baseline="0" dirty="0">
                    <a:solidFill>
                      <a:srgbClr val="000000"/>
                    </a:solidFill>
                    <a:latin typeface="CMMI10"/>
                  </a:rPr>
                  <a:t>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c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r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endParaRPr lang="en-US" sz="1800" b="0" i="0" u="none" strike="noStrike" baseline="0" dirty="0">
                  <a:solidFill>
                    <a:srgbClr val="000000"/>
                  </a:solidFill>
                  <a:latin typeface="TeX-matha10"/>
                </a:endParaRPr>
              </a:p>
              <a:p>
                <a:pPr algn="l"/>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rc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c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r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R10"/>
                  </a:rPr>
                  <a:t>1</a:t>
                </a:r>
              </a:p>
              <a:p>
                <a:pPr algn="l"/>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r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MI10"/>
                  </a:rPr>
                  <a:t>c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a:t>
                </a:r>
              </a:p>
              <a:p>
                <a:pPr algn="l"/>
                <a:endParaRPr lang="en-US" sz="1800" b="0" i="0" u="none" strike="noStrike" baseline="0" dirty="0">
                  <a:solidFill>
                    <a:srgbClr val="000000"/>
                  </a:solidFill>
                  <a:latin typeface="TeX-matha10"/>
                </a:endParaRPr>
              </a:p>
              <a:p>
                <a:pPr algn="l"/>
                <a:r>
                  <a:rPr lang="en-US" sz="1800" b="0" i="0" u="none" strike="noStrike" baseline="0" dirty="0">
                    <a:solidFill>
                      <a:srgbClr val="000000"/>
                    </a:solidFill>
                    <a:latin typeface="CMR10"/>
                  </a:rPr>
                  <a:t>Amazing.</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34</a:t>
            </a:fld>
            <a:endParaRPr lang="en-US"/>
          </a:p>
        </p:txBody>
      </p:sp>
    </p:spTree>
    <p:extLst>
      <p:ext uri="{BB962C8B-B14F-4D97-AF65-F5344CB8AC3E}">
        <p14:creationId xmlns:p14="http://schemas.microsoft.com/office/powerpoint/2010/main" val="1251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35</a:t>
            </a:fld>
            <a:endParaRPr lang="en-US"/>
          </a:p>
        </p:txBody>
      </p:sp>
    </p:spTree>
    <p:extLst>
      <p:ext uri="{BB962C8B-B14F-4D97-AF65-F5344CB8AC3E}">
        <p14:creationId xmlns:p14="http://schemas.microsoft.com/office/powerpoint/2010/main" val="2769497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Next, it shows you the observed contingency table that is being tested:</a:t>
                </a:r>
              </a:p>
              <a:p>
                <a:pPr algn="l"/>
                <a:endParaRPr lang="en-US" sz="1800" b="0" i="0" u="none" strike="noStrike" baseline="0" dirty="0">
                  <a:solidFill>
                    <a:srgbClr val="000000"/>
                  </a:solidFill>
                  <a:latin typeface="CMR10"/>
                </a:endParaRPr>
              </a:p>
              <a:p>
                <a:pPr algn="l"/>
                <a:r>
                  <a:rPr lang="en-US" sz="1800" b="0" i="0" u="none" strike="noStrike" baseline="0" dirty="0">
                    <a:solidFill>
                      <a:srgbClr val="666680"/>
                    </a:solidFill>
                    <a:latin typeface="CMTT9"/>
                  </a:rPr>
                  <a:t>Observed contingency table:</a:t>
                </a:r>
              </a:p>
              <a:p>
                <a:pPr algn="l"/>
                <a:r>
                  <a:rPr lang="en-US" sz="1800" b="0" i="0" u="none" strike="noStrike" baseline="0" dirty="0">
                    <a:solidFill>
                      <a:srgbClr val="666680"/>
                    </a:solidFill>
                    <a:latin typeface="CMTT9"/>
                  </a:rPr>
                  <a:t>species</a:t>
                </a:r>
              </a:p>
              <a:p>
                <a:pPr algn="l"/>
                <a:r>
                  <a:rPr lang="en-US" sz="1800" b="0" i="0" u="none" strike="noStrike" baseline="0" dirty="0">
                    <a:solidFill>
                      <a:srgbClr val="666680"/>
                    </a:solidFill>
                    <a:latin typeface="CMTT9"/>
                  </a:rPr>
                  <a:t>choice robot human</a:t>
                </a:r>
              </a:p>
              <a:p>
                <a:pPr algn="l"/>
                <a:r>
                  <a:rPr lang="en-US" sz="1800" b="0" i="0" u="none" strike="noStrike" baseline="0" dirty="0">
                    <a:solidFill>
                      <a:srgbClr val="666680"/>
                    </a:solidFill>
                    <a:latin typeface="CMTT9"/>
                  </a:rPr>
                  <a:t>puppy 13 15</a:t>
                </a:r>
              </a:p>
              <a:p>
                <a:pPr algn="l"/>
                <a:r>
                  <a:rPr lang="en-US" sz="1800" b="0" i="0" u="none" strike="noStrike" baseline="0" dirty="0">
                    <a:solidFill>
                      <a:srgbClr val="666680"/>
                    </a:solidFill>
                    <a:latin typeface="CMTT9"/>
                  </a:rPr>
                  <a:t>flower 30 13</a:t>
                </a:r>
              </a:p>
              <a:p>
                <a:pPr algn="l"/>
                <a:r>
                  <a:rPr lang="en-US" sz="1800" b="0" i="0" u="none" strike="noStrike" baseline="0" dirty="0">
                    <a:solidFill>
                      <a:srgbClr val="666680"/>
                    </a:solidFill>
                    <a:latin typeface="CMTT9"/>
                  </a:rPr>
                  <a:t>data 44 65</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and it also shows you what the expected frequencies would be if the null hypothesis were true:</a:t>
                </a:r>
              </a:p>
              <a:p>
                <a:pPr algn="l"/>
                <a:endParaRPr lang="en-US" sz="1800" b="0" i="0" u="none" strike="noStrike" baseline="0" dirty="0">
                  <a:solidFill>
                    <a:srgbClr val="666680"/>
                  </a:solidFill>
                  <a:latin typeface="CMTT9"/>
                </a:endParaRPr>
              </a:p>
              <a:p>
                <a:pPr algn="l"/>
                <a:r>
                  <a:rPr lang="en-US" sz="1800" b="0" i="0" u="none" strike="noStrike" baseline="0" dirty="0">
                    <a:solidFill>
                      <a:srgbClr val="666680"/>
                    </a:solidFill>
                    <a:latin typeface="CMTT9"/>
                  </a:rPr>
                  <a:t>Expected contingency table under the null hypothesis:</a:t>
                </a:r>
              </a:p>
              <a:p>
                <a:pPr algn="l"/>
                <a:r>
                  <a:rPr lang="en-US" sz="1800" b="0" i="0" u="none" strike="noStrike" baseline="0" dirty="0">
                    <a:solidFill>
                      <a:srgbClr val="666680"/>
                    </a:solidFill>
                    <a:latin typeface="CMTT9"/>
                  </a:rPr>
                  <a:t>species</a:t>
                </a:r>
              </a:p>
              <a:p>
                <a:pPr algn="l"/>
                <a:r>
                  <a:rPr lang="en-US" sz="1800" b="0" i="0" u="none" strike="noStrike" baseline="0" dirty="0">
                    <a:solidFill>
                      <a:srgbClr val="666680"/>
                    </a:solidFill>
                    <a:latin typeface="CMTT9"/>
                  </a:rPr>
                  <a:t>choice robot human</a:t>
                </a:r>
              </a:p>
              <a:p>
                <a:pPr algn="l"/>
                <a:r>
                  <a:rPr lang="en-US" sz="1800" b="0" i="0" u="none" strike="noStrike" baseline="0" dirty="0">
                    <a:solidFill>
                      <a:srgbClr val="666680"/>
                    </a:solidFill>
                    <a:latin typeface="CMTT9"/>
                  </a:rPr>
                  <a:t>puppy 13.5 14.5</a:t>
                </a:r>
              </a:p>
              <a:p>
                <a:pPr algn="l"/>
                <a:r>
                  <a:rPr lang="en-US" sz="1800" b="0" i="0" u="none" strike="noStrike" baseline="0" dirty="0">
                    <a:solidFill>
                      <a:srgbClr val="666680"/>
                    </a:solidFill>
                    <a:latin typeface="CMTT9"/>
                  </a:rPr>
                  <a:t>flower 20.8 22.2</a:t>
                </a:r>
              </a:p>
              <a:p>
                <a:pPr algn="l"/>
                <a:r>
                  <a:rPr lang="en-US" sz="1800" b="0" i="0" u="none" strike="noStrike" baseline="0" dirty="0">
                    <a:solidFill>
                      <a:srgbClr val="666680"/>
                    </a:solidFill>
                    <a:latin typeface="CMTT9"/>
                  </a:rPr>
                  <a:t>data 52.7 56.3</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The next part describes the results of the hypothesis test itself:</a:t>
                </a:r>
              </a:p>
              <a:p>
                <a:pPr algn="l"/>
                <a:endParaRPr lang="en-US" sz="1800" b="0" i="0" u="none" strike="noStrike" baseline="0" dirty="0">
                  <a:solidFill>
                    <a:srgbClr val="000000"/>
                  </a:solidFill>
                  <a:latin typeface="CMR10"/>
                </a:endParaRPr>
              </a:p>
              <a:p>
                <a:pPr algn="l"/>
                <a:r>
                  <a:rPr lang="en-US" sz="1800" b="0" i="0" u="none" strike="noStrike" baseline="0" dirty="0">
                    <a:solidFill>
                      <a:srgbClr val="666680"/>
                    </a:solidFill>
                    <a:latin typeface="CMTT9"/>
                  </a:rPr>
                  <a:t>Test results:</a:t>
                </a:r>
              </a:p>
              <a:p>
                <a:pPr algn="l"/>
                <a:r>
                  <a:rPr lang="en-US" sz="1800" b="0" i="0" u="none" strike="noStrike" baseline="0" dirty="0">
                    <a:solidFill>
                      <a:srgbClr val="666680"/>
                    </a:solidFill>
                    <a:latin typeface="CMTT9"/>
                  </a:rPr>
                  <a:t>X-squared statistic: 10.722</a:t>
                </a:r>
              </a:p>
              <a:p>
                <a:pPr algn="l"/>
                <a:r>
                  <a:rPr lang="en-US" sz="1800" b="0" i="0" u="none" strike="noStrike" baseline="0" dirty="0">
                    <a:solidFill>
                      <a:srgbClr val="666680"/>
                    </a:solidFill>
                    <a:latin typeface="CMTT9"/>
                  </a:rPr>
                  <a:t>degrees of freedom: 2</a:t>
                </a:r>
              </a:p>
              <a:p>
                <a:pPr algn="l"/>
                <a:r>
                  <a:rPr lang="en-US" sz="1800" b="0" i="0" u="none" strike="noStrike" baseline="0" dirty="0">
                    <a:solidFill>
                      <a:srgbClr val="666680"/>
                    </a:solidFill>
                    <a:latin typeface="CMTT9"/>
                  </a:rPr>
                  <a:t>p-value: 0.005</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And finally, it reports a measure of effect size:</a:t>
                </a:r>
              </a:p>
              <a:p>
                <a:pPr algn="l"/>
                <a:endParaRPr lang="en-US" sz="1800" b="0" i="0" u="none" strike="noStrike" baseline="0" dirty="0">
                  <a:solidFill>
                    <a:srgbClr val="000000"/>
                  </a:solidFill>
                  <a:latin typeface="CMR10"/>
                </a:endParaRPr>
              </a:p>
              <a:p>
                <a:pPr algn="l"/>
                <a:r>
                  <a:rPr lang="en-US" sz="1800" b="0" i="0" u="none" strike="noStrike" baseline="0" dirty="0">
                    <a:solidFill>
                      <a:srgbClr val="666680"/>
                    </a:solidFill>
                    <a:latin typeface="CMTT9"/>
                  </a:rPr>
                  <a:t>Other information:</a:t>
                </a:r>
              </a:p>
              <a:p>
                <a:pPr algn="l"/>
                <a:r>
                  <a:rPr lang="en-US" sz="1800" b="0" i="0" u="none" strike="noStrike" baseline="0" dirty="0">
                    <a:solidFill>
                      <a:srgbClr val="666680"/>
                    </a:solidFill>
                    <a:latin typeface="CMTT9"/>
                  </a:rPr>
                  <a:t>estimated effect size (Cramer's v): 0.244</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You can ignore this bit for now. we'll talk about it in just a moment. This output gives us enough information to write up the result:</a:t>
                </a:r>
              </a:p>
              <a:p>
                <a:pPr algn="l"/>
                <a:r>
                  <a:rPr lang="en-US" sz="1800" b="0" i="0" u="none" strike="noStrike" baseline="0" dirty="0">
                    <a:solidFill>
                      <a:srgbClr val="000000"/>
                    </a:solidFill>
                    <a:latin typeface="CMR10"/>
                  </a:rPr>
                  <a:t>Pearson's </a:t>
                </a:r>
                <a:r>
                  <a:rPr lang="en-US" sz="1800" b="0" i="0" u="none" strike="noStrike" baseline="0" dirty="0">
                    <a:solidFill>
                      <a:srgbClr val="000000"/>
                    </a:solidFill>
                    <a:latin typeface="CMR7"/>
                  </a:rPr>
                  <a:t>2 </a:t>
                </a:r>
                <a:r>
                  <a:rPr lang="en-US" sz="1800" b="0" i="0" u="none" strike="noStrike" baseline="0" dirty="0">
                    <a:solidFill>
                      <a:srgbClr val="000000"/>
                    </a:solidFill>
                    <a:latin typeface="CMR10"/>
                  </a:rPr>
                  <a:t>revealed a significant association between species and choice (</a:t>
                </a:r>
                <a:r>
                  <a:rPr lang="en-US" sz="1800" b="0" i="0" u="none" strike="noStrike" baseline="0">
                    <a:solidFill>
                      <a:srgbClr val="000000"/>
                    </a:solidFill>
                    <a:latin typeface="Cambria Math" panose="02040503050406030204" pitchFamily="18" charset="0"/>
                    <a:ea typeface="Cambria Math" panose="02040503050406030204" pitchFamily="18" charset="0"/>
                  </a:rPr>
                  <a:t>𝜒^</a:t>
                </a:r>
                <a:r>
                  <a:rPr lang="en-US" sz="1800" b="0" i="0" u="none" strike="noStrike" baseline="0">
                    <a:solidFill>
                      <a:srgbClr val="000000"/>
                    </a:solidFill>
                    <a:latin typeface="Cambria Math" panose="02040503050406030204" pitchFamily="18" charset="0"/>
                  </a:rPr>
                  <a:t>2</a:t>
                </a:r>
                <a:r>
                  <a:rPr lang="en-US" sz="1800" b="0" i="0" u="none" strike="noStrike" baseline="0" dirty="0">
                    <a:solidFill>
                      <a:srgbClr val="000000"/>
                    </a:solidFill>
                    <a:latin typeface="CMR7"/>
                  </a:rPr>
                  <a:t>(</a:t>
                </a:r>
                <a:r>
                  <a:rPr lang="en-US" sz="1800" b="0" i="0" u="none" strike="noStrike" baseline="0" dirty="0">
                    <a:solidFill>
                      <a:srgbClr val="000000"/>
                    </a:solidFill>
                    <a:latin typeface="CMR10"/>
                  </a:rPr>
                  <a:t>2)</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10.7</a:t>
                </a:r>
                <a:r>
                  <a:rPr lang="en-US" sz="1800" b="0" i="0" u="none" strike="noStrike" baseline="0" dirty="0">
                    <a:solidFill>
                      <a:srgbClr val="000000"/>
                    </a:solidFill>
                    <a:latin typeface="CMMI10"/>
                  </a:rPr>
                  <a:t>, p &lt;.</a:t>
                </a:r>
                <a:r>
                  <a:rPr lang="en-US" sz="1800" b="0" i="0" u="none" strike="noStrike" baseline="0" dirty="0">
                    <a:solidFill>
                      <a:srgbClr val="000000"/>
                    </a:solidFill>
                    <a:latin typeface="CMR10"/>
                  </a:rPr>
                  <a:t>01): robots appeared to be more likely to say that they prefer flowers, but the humans were more likely to say they prefer data.</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Notice that, once again, I provided a little bit of interpretation to help the human reader understand what's going on with the data. We could also provide a bit more context. To illustrate the difference, here's what I'd probably say:</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The fact that humans appeared to have a stronger preference for raw data les than robots is somewhat counterintuitive. However, in context it makes some sense: the civil authority on </a:t>
                </a:r>
                <a:r>
                  <a:rPr lang="en-US" sz="1800" b="0" i="0" u="none" strike="noStrike" baseline="0" dirty="0" err="1">
                    <a:solidFill>
                      <a:srgbClr val="000000"/>
                    </a:solidFill>
                    <a:latin typeface="CMR10"/>
                  </a:rPr>
                  <a:t>Chapek</a:t>
                </a:r>
                <a:r>
                  <a:rPr lang="en-US" sz="1800" b="0" i="0" u="none" strike="noStrike" baseline="0" dirty="0">
                    <a:solidFill>
                      <a:srgbClr val="000000"/>
                    </a:solidFill>
                    <a:latin typeface="CMR10"/>
                  </a:rPr>
                  <a:t> 9 has an unfortunate tendency to kill and dissect humans when they are identified.  As such it seems most likely that the human participants did not respond honestly to the question, so as to avoid potentially undesirable consequences. This should be considered to be a substantial methodological weakness.</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This could be classified as a rather extreme example of a reactivity effect, I suppose. Obviously, in this case the problem is severe enough that the study is more or less worthless as a tool for understanding the difference preferences among humans and robots. However, I hope this illustrates the difference between getting a statistically significant result (our null hypothesis is rejected in </a:t>
                </a:r>
                <a:r>
                  <a:rPr lang="en-US" sz="1800" b="0" i="0" u="none" strike="noStrike" baseline="0" dirty="0" err="1">
                    <a:solidFill>
                      <a:srgbClr val="000000"/>
                    </a:solidFill>
                    <a:latin typeface="CMR10"/>
                  </a:rPr>
                  <a:t>favour</a:t>
                </a:r>
                <a:r>
                  <a:rPr lang="en-US" sz="1800" b="0" i="0" u="none" strike="noStrike" baseline="0" dirty="0">
                    <a:solidFill>
                      <a:srgbClr val="000000"/>
                    </a:solidFill>
                    <a:latin typeface="CMR10"/>
                  </a:rPr>
                  <a:t> of the alternative), and finding something of scientific value (the data tell us nothing of interest about our research hypothesis due to a big methodological flaw).</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36</a:t>
            </a:fld>
            <a:endParaRPr lang="en-US"/>
          </a:p>
        </p:txBody>
      </p:sp>
    </p:spTree>
    <p:extLst>
      <p:ext uri="{BB962C8B-B14F-4D97-AF65-F5344CB8AC3E}">
        <p14:creationId xmlns:p14="http://schemas.microsoft.com/office/powerpoint/2010/main" val="2440760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All statistical tests make assumptions, and it's usually a good idea to check that those assumptions are met. For the chi-square tests discussed so far in this lecture, the assumptions are:</a:t>
                </a:r>
              </a:p>
              <a:p>
                <a:pPr marL="171450" indent="-171450">
                  <a:buFont typeface="Arial" panose="020B0604020202020204" pitchFamily="34" charset="0"/>
                  <a:buChar char="•"/>
                </a:pPr>
                <a:r>
                  <a:rPr lang="en-US" dirty="0"/>
                  <a:t>Expected frequencies are sufficiently large. Remember how in the previous section we saw that the </a:t>
                </a:r>
                <a:r>
                  <a:rPr lang="en-US" sz="1200" b="0" i="0" u="none" strike="noStrike" baseline="0">
                    <a:solidFill>
                      <a:srgbClr val="000000"/>
                    </a:solidFill>
                    <a:latin typeface="Cambria Math" panose="02040503050406030204" pitchFamily="18" charset="0"/>
                    <a:ea typeface="Cambria Math" panose="02040503050406030204" pitchFamily="18" charset="0"/>
                  </a:rPr>
                  <a:t>𝜒^</a:t>
                </a:r>
                <a:r>
                  <a:rPr lang="en-US" sz="1200" b="0" i="0" u="none" strike="noStrike" baseline="0">
                    <a:solidFill>
                      <a:srgbClr val="000000"/>
                    </a:solidFill>
                    <a:latin typeface="Cambria Math" panose="02040503050406030204" pitchFamily="18" charset="0"/>
                  </a:rPr>
                  <a:t>2</a:t>
                </a:r>
                <a:r>
                  <a:rPr lang="en-US" dirty="0"/>
                  <a:t>sampling distribution emerges because the binomial distribution is pretty similar to a normal  distribution? Well, like we discussed in previous lectures this is only true when the number of observations is sufficiently large. What that means in practice is that all of the expected frequencies need to be reasonably big. How big is reasonably big? Opinions differ, but the default</a:t>
                </a:r>
                <a:r>
                  <a:rPr lang="en-US" baseline="0" dirty="0"/>
                  <a:t> </a:t>
                </a:r>
                <a:r>
                  <a:rPr lang="en-US" dirty="0"/>
                  <a:t>assumption seems to be that you generally would like to see all your expected frequencies larger than about 5, though for larger tables you would probably be okay if at least 80% of the expected frequencies are above 5 and none of them are below 1.</a:t>
                </a:r>
              </a:p>
              <a:p>
                <a:pPr marL="171450" indent="-171450">
                  <a:buFont typeface="Arial" panose="020B0604020202020204" pitchFamily="34" charset="0"/>
                  <a:buChar char="•"/>
                </a:pPr>
                <a:r>
                  <a:rPr lang="en-US" dirty="0"/>
                  <a:t>Data are independent of one another. One somewhat hidden assumption of the chi-square test is that you have to genuinely believe that the observations are independent. Here's what I mean. Suppose I'm interested in proportion of babies born at a particular hospital that are boys. I walk around the maternity wards, and observe 20 girls and only 10 boys. Seems like a pretty convincing difference, right? But later on, it turns out that I'd actually walked into the same ward 10 times, and in fact I'd only seen 2 girls and 1 boy. Not as convincing, is it? My original 30 observations were massively non-independent... and were only in fact equivalent to 3 independent observations. Obviously this is an extreme (and extremely silly) example, but it illustrates the basic issue. Sometimes it causes you to falsely reject the null, as the silly hospital example </a:t>
                </a:r>
                <a:r>
                  <a:rPr lang="en-US" dirty="0" err="1"/>
                  <a:t>illustrats</a:t>
                </a:r>
                <a:r>
                  <a:rPr lang="en-US" dirty="0"/>
                  <a:t>, but it can go the other way too. To give a slightly less stupid example, let's consider what would happen if I'd done the cards experiment slightly differently: instead of asking 200 people to try to imagine sampling one card at random, suppose I asked 50 people to select 4 cards. One possibility would be that everyone selects one heart, one club, one diamond and one spade (in keeping with the “representativeness heuristic"; Tversky &amp; Kahneman 1974). This is highly non-random </a:t>
                </a:r>
                <a:r>
                  <a:rPr lang="en-US" dirty="0" err="1"/>
                  <a:t>behaviour</a:t>
                </a:r>
                <a:r>
                  <a:rPr lang="en-US" dirty="0"/>
                  <a:t> from people, but in this case, I would get an observed frequency of 50 four all four suits. For this example, the fact that the observations are non-independent (because the four cards that you pick will be related to each other) actually leads to the opposite effect...falsely retaining the null.</a:t>
                </a:r>
              </a:p>
              <a:p>
                <a:pPr marL="171450" indent="-171450">
                  <a:buFont typeface="Arial" panose="020B0604020202020204" pitchFamily="34" charset="0"/>
                  <a:buChar char="•"/>
                </a:pPr>
                <a:endParaRPr lang="en-US" dirty="0"/>
              </a:p>
              <a:p>
                <a:r>
                  <a:rPr lang="en-US" dirty="0"/>
                  <a:t>If you happen to find yourself in a situation where independence is violated, it may be possible to use the </a:t>
                </a:r>
                <a:r>
                  <a:rPr lang="en-US" dirty="0" err="1"/>
                  <a:t>McNemar</a:t>
                </a:r>
                <a:r>
                  <a:rPr lang="en-US" dirty="0"/>
                  <a:t> test (which we'll discuss) or the Cochran test (which we won't). Similarly, if your expected cell counts are too small, check out the Fisher exact test. It is to these topics that we now turn.</a:t>
                </a:r>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37</a:t>
            </a:fld>
            <a:endParaRPr lang="en-US"/>
          </a:p>
        </p:txBody>
      </p:sp>
    </p:spTree>
    <p:extLst>
      <p:ext uri="{BB962C8B-B14F-4D97-AF65-F5344CB8AC3E}">
        <p14:creationId xmlns:p14="http://schemas.microsoft.com/office/powerpoint/2010/main" val="2041165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https://</a:t>
            </a:r>
            <a:r>
              <a:rPr lang="en-US" dirty="0" err="1"/>
              <a:t>www.statology.org</a:t>
            </a:r>
            <a:r>
              <a:rPr lang="en-US" dirty="0"/>
              <a:t>/yates-continuity-correction/</a:t>
            </a:r>
          </a:p>
        </p:txBody>
      </p:sp>
      <p:sp>
        <p:nvSpPr>
          <p:cNvPr id="4" name="Slide Number Placeholder 3"/>
          <p:cNvSpPr>
            <a:spLocks noGrp="1"/>
          </p:cNvSpPr>
          <p:nvPr>
            <p:ph type="sldNum" sz="quarter" idx="5"/>
          </p:nvPr>
        </p:nvSpPr>
        <p:spPr/>
        <p:txBody>
          <a:bodyPr/>
          <a:lstStyle/>
          <a:p>
            <a:fld id="{9EAB2673-769D-41A9-98A7-1FCE653E1CE7}" type="slidenum">
              <a:rPr lang="en-US" smtClean="0"/>
              <a:t>39</a:t>
            </a:fld>
            <a:endParaRPr lang="en-US"/>
          </a:p>
        </p:txBody>
      </p:sp>
    </p:spTree>
    <p:extLst>
      <p:ext uri="{BB962C8B-B14F-4D97-AF65-F5344CB8AC3E}">
        <p14:creationId xmlns:p14="http://schemas.microsoft.com/office/powerpoint/2010/main" val="2830902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40</a:t>
            </a:fld>
            <a:endParaRPr lang="en-US"/>
          </a:p>
        </p:txBody>
      </p:sp>
    </p:spTree>
    <p:extLst>
      <p:ext uri="{BB962C8B-B14F-4D97-AF65-F5344CB8AC3E}">
        <p14:creationId xmlns:p14="http://schemas.microsoft.com/office/powerpoint/2010/main" val="1853474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42</a:t>
            </a:fld>
            <a:endParaRPr lang="en-US"/>
          </a:p>
        </p:txBody>
      </p:sp>
    </p:spTree>
    <p:extLst>
      <p:ext uri="{BB962C8B-B14F-4D97-AF65-F5344CB8AC3E}">
        <p14:creationId xmlns:p14="http://schemas.microsoft.com/office/powerpoint/2010/main" val="254082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3</a:t>
            </a:fld>
            <a:endParaRPr lang="en-US"/>
          </a:p>
        </p:txBody>
      </p:sp>
    </p:spTree>
    <p:extLst>
      <p:ext uri="{BB962C8B-B14F-4D97-AF65-F5344CB8AC3E}">
        <p14:creationId xmlns:p14="http://schemas.microsoft.com/office/powerpoint/2010/main" val="3573370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www.statisticssolutions.com</a:t>
            </a:r>
            <a:r>
              <a:rPr lang="en-US" dirty="0"/>
              <a:t>/fisher-exact-test/#:~:text=The%20Fisher%20Exact%20test%20uses,(%20a%20%2B%20c%20)%20!</a:t>
            </a:r>
          </a:p>
        </p:txBody>
      </p:sp>
      <p:sp>
        <p:nvSpPr>
          <p:cNvPr id="4" name="Slide Number Placeholder 3"/>
          <p:cNvSpPr>
            <a:spLocks noGrp="1"/>
          </p:cNvSpPr>
          <p:nvPr>
            <p:ph type="sldNum" sz="quarter" idx="5"/>
          </p:nvPr>
        </p:nvSpPr>
        <p:spPr/>
        <p:txBody>
          <a:bodyPr/>
          <a:lstStyle/>
          <a:p>
            <a:fld id="{9EAB2673-769D-41A9-98A7-1FCE653E1CE7}" type="slidenum">
              <a:rPr lang="en-US" smtClean="0"/>
              <a:t>44</a:t>
            </a:fld>
            <a:endParaRPr lang="en-US"/>
          </a:p>
        </p:txBody>
      </p:sp>
    </p:spTree>
    <p:extLst>
      <p:ext uri="{BB962C8B-B14F-4D97-AF65-F5344CB8AC3E}">
        <p14:creationId xmlns:p14="http://schemas.microsoft.com/office/powerpoint/2010/main" val="3283283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46</a:t>
            </a:fld>
            <a:endParaRPr lang="en-US"/>
          </a:p>
        </p:txBody>
      </p:sp>
    </p:spTree>
    <p:extLst>
      <p:ext uri="{BB962C8B-B14F-4D97-AF65-F5344CB8AC3E}">
        <p14:creationId xmlns:p14="http://schemas.microsoft.com/office/powerpoint/2010/main" val="95219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/books/NBK560699/</a:t>
            </a:r>
          </a:p>
          <a:p>
            <a:r>
              <a:rPr lang="en-US" dirty="0"/>
              <a:t>https://</a:t>
            </a:r>
            <a:r>
              <a:rPr lang="en-US" dirty="0" err="1"/>
              <a:t>statistics.laerd.com</a:t>
            </a:r>
            <a:r>
              <a:rPr lang="en-US" dirty="0"/>
              <a:t>/</a:t>
            </a:r>
            <a:r>
              <a:rPr lang="en-US" dirty="0" err="1"/>
              <a:t>spss</a:t>
            </a:r>
            <a:r>
              <a:rPr lang="en-US" dirty="0"/>
              <a:t>-tutorials/</a:t>
            </a:r>
            <a:r>
              <a:rPr lang="en-US" dirty="0" err="1"/>
              <a:t>mcnemars</a:t>
            </a:r>
            <a:r>
              <a:rPr lang="en-US" dirty="0"/>
              <a:t>-test-using-</a:t>
            </a:r>
            <a:r>
              <a:rPr lang="en-US" dirty="0" err="1"/>
              <a:t>spss</a:t>
            </a:r>
            <a:r>
              <a:rPr lang="en-US" dirty="0"/>
              <a:t>-</a:t>
            </a:r>
            <a:r>
              <a:rPr lang="en-US" dirty="0" err="1"/>
              <a:t>statistics.php</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47</a:t>
            </a:fld>
            <a:endParaRPr lang="en-US"/>
          </a:p>
        </p:txBody>
      </p:sp>
    </p:spTree>
    <p:extLst>
      <p:ext uri="{BB962C8B-B14F-4D97-AF65-F5344CB8AC3E}">
        <p14:creationId xmlns:p14="http://schemas.microsoft.com/office/powerpoint/2010/main" val="3113675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/books/NBK560699/</a:t>
            </a:r>
          </a:p>
          <a:p>
            <a:r>
              <a:rPr lang="en-US" dirty="0"/>
              <a:t>https://</a:t>
            </a:r>
            <a:r>
              <a:rPr lang="en-US" dirty="0" err="1"/>
              <a:t>statistics.laerd.com</a:t>
            </a:r>
            <a:r>
              <a:rPr lang="en-US" dirty="0"/>
              <a:t>/</a:t>
            </a:r>
            <a:r>
              <a:rPr lang="en-US" dirty="0" err="1"/>
              <a:t>spss</a:t>
            </a:r>
            <a:r>
              <a:rPr lang="en-US" dirty="0"/>
              <a:t>-tutorials/</a:t>
            </a:r>
            <a:r>
              <a:rPr lang="en-US" dirty="0" err="1"/>
              <a:t>mcnemars</a:t>
            </a:r>
            <a:r>
              <a:rPr lang="en-US" dirty="0"/>
              <a:t>-test-using-</a:t>
            </a:r>
            <a:r>
              <a:rPr lang="en-US" dirty="0" err="1"/>
              <a:t>spss</a:t>
            </a:r>
            <a:r>
              <a:rPr lang="en-US" dirty="0"/>
              <a:t>-</a:t>
            </a:r>
            <a:r>
              <a:rPr lang="en-US" dirty="0" err="1"/>
              <a:t>statistics.php</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48</a:t>
            </a:fld>
            <a:endParaRPr lang="en-US"/>
          </a:p>
        </p:txBody>
      </p:sp>
    </p:spTree>
    <p:extLst>
      <p:ext uri="{BB962C8B-B14F-4D97-AF65-F5344CB8AC3E}">
        <p14:creationId xmlns:p14="http://schemas.microsoft.com/office/powerpoint/2010/main" val="529497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/books/NBK560699/</a:t>
            </a:r>
          </a:p>
          <a:p>
            <a:r>
              <a:rPr lang="en-US" dirty="0"/>
              <a:t>https://</a:t>
            </a:r>
            <a:r>
              <a:rPr lang="en-US" dirty="0" err="1"/>
              <a:t>statistics.laerd.com</a:t>
            </a:r>
            <a:r>
              <a:rPr lang="en-US" dirty="0"/>
              <a:t>/</a:t>
            </a:r>
            <a:r>
              <a:rPr lang="en-US" dirty="0" err="1"/>
              <a:t>spss</a:t>
            </a:r>
            <a:r>
              <a:rPr lang="en-US" dirty="0"/>
              <a:t>-tutorials/</a:t>
            </a:r>
            <a:r>
              <a:rPr lang="en-US" dirty="0" err="1"/>
              <a:t>mcnemars</a:t>
            </a:r>
            <a:r>
              <a:rPr lang="en-US" dirty="0"/>
              <a:t>-test-using-</a:t>
            </a:r>
            <a:r>
              <a:rPr lang="en-US" dirty="0" err="1"/>
              <a:t>spss</a:t>
            </a:r>
            <a:r>
              <a:rPr lang="en-US" dirty="0"/>
              <a:t>-</a:t>
            </a:r>
            <a:r>
              <a:rPr lang="en-US" dirty="0" err="1"/>
              <a:t>statistics.php</a:t>
            </a: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49</a:t>
            </a:fld>
            <a:endParaRPr lang="en-US"/>
          </a:p>
        </p:txBody>
      </p:sp>
    </p:spTree>
    <p:extLst>
      <p:ext uri="{BB962C8B-B14F-4D97-AF65-F5344CB8AC3E}">
        <p14:creationId xmlns:p14="http://schemas.microsoft.com/office/powerpoint/2010/main" val="2683535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/books/NBK560699/</a:t>
            </a:r>
          </a:p>
          <a:p>
            <a:r>
              <a:rPr lang="en-US" dirty="0"/>
              <a:t>https://</a:t>
            </a:r>
            <a:r>
              <a:rPr lang="en-US" dirty="0" err="1"/>
              <a:t>statistics.laerd.com</a:t>
            </a:r>
            <a:r>
              <a:rPr lang="en-US" dirty="0"/>
              <a:t>/</a:t>
            </a:r>
            <a:r>
              <a:rPr lang="en-US" dirty="0" err="1"/>
              <a:t>spss</a:t>
            </a:r>
            <a:r>
              <a:rPr lang="en-US" dirty="0"/>
              <a:t>-tutorials/</a:t>
            </a:r>
            <a:r>
              <a:rPr lang="en-US" dirty="0" err="1"/>
              <a:t>mcnemars</a:t>
            </a:r>
            <a:r>
              <a:rPr lang="en-US" dirty="0"/>
              <a:t>-test-using-</a:t>
            </a:r>
            <a:r>
              <a:rPr lang="en-US" dirty="0" err="1"/>
              <a:t>spss</a:t>
            </a:r>
            <a:r>
              <a:rPr lang="en-US" dirty="0"/>
              <a:t>-</a:t>
            </a:r>
            <a:r>
              <a:rPr lang="en-US" dirty="0" err="1"/>
              <a:t>statistics.php</a:t>
            </a:r>
            <a:endParaRPr lang="en-US" dirty="0"/>
          </a:p>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50</a:t>
            </a:fld>
            <a:endParaRPr lang="en-US"/>
          </a:p>
        </p:txBody>
      </p:sp>
    </p:spTree>
    <p:extLst>
      <p:ext uri="{BB962C8B-B14F-4D97-AF65-F5344CB8AC3E}">
        <p14:creationId xmlns:p14="http://schemas.microsoft.com/office/powerpoint/2010/main" val="1788971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Suppose you've been hired to work for the </a:t>
                </a:r>
                <a:r>
                  <a:rPr lang="en-US" sz="1800" b="0" i="0" u="none" strike="noStrike" baseline="0" dirty="0">
                    <a:solidFill>
                      <a:srgbClr val="000000"/>
                    </a:solidFill>
                    <a:latin typeface="CMTI10"/>
                  </a:rPr>
                  <a:t>Australian Generic Political Party </a:t>
                </a:r>
                <a:r>
                  <a:rPr lang="en-US" sz="1800" b="0" i="0" u="none" strike="noStrike" baseline="0" dirty="0">
                    <a:solidFill>
                      <a:srgbClr val="000000"/>
                    </a:solidFill>
                    <a:latin typeface="CMR10"/>
                  </a:rPr>
                  <a:t>(AGPP), and part of your job is to find out how effective the AGPP political advertisements are. So, what you do, is you put together a sample of </a:t>
                </a:r>
                <a:r>
                  <a:rPr lang="en-US" sz="1800" b="0" i="0" u="none" strike="noStrike" baseline="0" dirty="0">
                    <a:solidFill>
                      <a:srgbClr val="000000"/>
                    </a:solidFill>
                    <a:latin typeface="CMMI10"/>
                  </a:rPr>
                  <a:t>N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100 people, and ask them to watch the AGPP ads. Before they see anything, you ask them if they intend to vote for the AGPP; and then after showing the ads, you ask them again, to see if anyone has changed their minds. Obviously, if you're any good at your job, you'd also do a whole lot of other things too, but let's consider just this one simple experiment. One way to describe your data is via the following contingency table:</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Before After Total</a:t>
                </a:r>
              </a:p>
              <a:p>
                <a:pPr algn="l"/>
                <a:r>
                  <a:rPr lang="en-US" sz="1800" b="0" i="0" u="none" strike="noStrike" baseline="0" dirty="0">
                    <a:solidFill>
                      <a:srgbClr val="000000"/>
                    </a:solidFill>
                    <a:latin typeface="CMR10"/>
                  </a:rPr>
                  <a:t>Yes 30 10 40</a:t>
                </a:r>
              </a:p>
              <a:p>
                <a:pPr algn="l"/>
                <a:r>
                  <a:rPr lang="en-US" sz="1800" b="0" i="0" u="none" strike="noStrike" baseline="0" dirty="0">
                    <a:solidFill>
                      <a:srgbClr val="000000"/>
                    </a:solidFill>
                    <a:latin typeface="CMR10"/>
                  </a:rPr>
                  <a:t>No 70 90 160</a:t>
                </a:r>
              </a:p>
              <a:p>
                <a:pPr algn="l"/>
                <a:r>
                  <a:rPr lang="en-US" sz="1800" b="0" i="0" u="none" strike="noStrike" baseline="0" dirty="0">
                    <a:solidFill>
                      <a:srgbClr val="000000"/>
                    </a:solidFill>
                    <a:latin typeface="CMR10"/>
                  </a:rPr>
                  <a:t>Total 100 100 200</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At first pass, you might think that this situation lends itself to the Pearson </a:t>
                </a:r>
                <a:r>
                  <a:rPr lang="en-US" sz="1800" b="0" i="0" u="none" strike="noStrike" baseline="0">
                    <a:solidFill>
                      <a:srgbClr val="000000"/>
                    </a:solidFill>
                    <a:latin typeface="Cambria Math" panose="02040503050406030204" pitchFamily="18" charset="0"/>
                    <a:ea typeface="Cambria Math" panose="02040503050406030204" pitchFamily="18" charset="0"/>
                  </a:rPr>
                  <a:t>𝜒^</a:t>
                </a:r>
                <a:r>
                  <a:rPr lang="en-US" sz="1800" b="0" i="0" u="none" strike="noStrike" baseline="0">
                    <a:solidFill>
                      <a:srgbClr val="000000"/>
                    </a:solidFill>
                    <a:latin typeface="Cambria Math" panose="02040503050406030204" pitchFamily="18" charset="0"/>
                  </a:rPr>
                  <a:t>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test of independence. However, a little bit of thought reveals that we've got a problem: we have 100 participants, but 200 observations. This is because each person has provided us with an answer in </a:t>
                </a:r>
                <a:r>
                  <a:rPr lang="en-US" sz="1800" b="0" i="0" u="none" strike="noStrike" baseline="0" dirty="0">
                    <a:solidFill>
                      <a:srgbClr val="000000"/>
                    </a:solidFill>
                    <a:latin typeface="CMTI10"/>
                  </a:rPr>
                  <a:t>both </a:t>
                </a:r>
                <a:r>
                  <a:rPr lang="en-US" sz="1800" b="0" i="0" u="none" strike="noStrike" baseline="0" dirty="0">
                    <a:solidFill>
                      <a:srgbClr val="000000"/>
                    </a:solidFill>
                    <a:latin typeface="CMR10"/>
                  </a:rPr>
                  <a:t>the before column and the after column. What this means is that the 200 observations aren't independent of each other: if voter A says “yes" the first time and voter B says “no", then you'd expect that voter A is more likely to say “yes" the second time than voter B! The consequence of this is that the usual </a:t>
                </a:r>
                <a:r>
                  <a:rPr lang="en-US" sz="1800" b="0" i="0" u="none" strike="noStrike" baseline="0">
                    <a:solidFill>
                      <a:srgbClr val="000000"/>
                    </a:solidFill>
                    <a:latin typeface="Cambria Math" panose="02040503050406030204" pitchFamily="18" charset="0"/>
                    <a:ea typeface="Cambria Math" panose="02040503050406030204" pitchFamily="18" charset="0"/>
                  </a:rPr>
                  <a:t>𝜒^</a:t>
                </a:r>
                <a:r>
                  <a:rPr lang="en-US" sz="1800" b="0" i="0" u="none" strike="noStrike" baseline="0">
                    <a:solidFill>
                      <a:srgbClr val="000000"/>
                    </a:solidFill>
                    <a:latin typeface="Cambria Math" panose="02040503050406030204" pitchFamily="18" charset="0"/>
                  </a:rPr>
                  <a:t>2</a:t>
                </a:r>
                <a:r>
                  <a:rPr lang="en-US" sz="1800" b="0" i="0" u="none" strike="noStrike" baseline="0" dirty="0">
                    <a:solidFill>
                      <a:srgbClr val="000000"/>
                    </a:solidFill>
                    <a:latin typeface="CMR10"/>
                  </a:rPr>
                  <a:t> test won't give trustworthy answers due to the violation of the independence assumption. Now, if this were a really uncommon situation, I wouldn't be bothering to waste your time talking about it. But it’s not uncommon at all: this is a </a:t>
                </a:r>
                <a:r>
                  <a:rPr lang="en-US" sz="1800" b="0" i="0" u="none" strike="noStrike" baseline="0" dirty="0">
                    <a:solidFill>
                      <a:srgbClr val="000000"/>
                    </a:solidFill>
                    <a:latin typeface="CMTI10"/>
                  </a:rPr>
                  <a:t>standard </a:t>
                </a:r>
                <a:r>
                  <a:rPr lang="en-US" sz="1800" b="0" i="0" u="none" strike="noStrike" baseline="0" dirty="0">
                    <a:solidFill>
                      <a:srgbClr val="000000"/>
                    </a:solidFill>
                    <a:latin typeface="CMR10"/>
                  </a:rPr>
                  <a:t>repeated measures design, and none of the tests we've considered so far can handle it.</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The solution to the problem was published by </a:t>
                </a:r>
                <a:r>
                  <a:rPr lang="en-US" sz="1800" b="0" i="0" u="none" strike="noStrike" baseline="0" dirty="0" err="1">
                    <a:solidFill>
                      <a:srgbClr val="FF0000"/>
                    </a:solidFill>
                    <a:latin typeface="CMR10"/>
                  </a:rPr>
                  <a:t>McNemar</a:t>
                </a:r>
                <a:r>
                  <a:rPr lang="en-US" sz="1800" b="0" i="0" u="none" strike="noStrike" baseline="0" dirty="0">
                    <a:solidFill>
                      <a:srgbClr val="FF0000"/>
                    </a:solidFill>
                    <a:latin typeface="CMR10"/>
                  </a:rPr>
                  <a:t> </a:t>
                </a:r>
                <a:r>
                  <a:rPr lang="en-US" sz="1800" b="0" i="0" u="none" strike="noStrike" baseline="0" dirty="0">
                    <a:solidFill>
                      <a:srgbClr val="000000"/>
                    </a:solidFill>
                    <a:latin typeface="CMR10"/>
                  </a:rPr>
                  <a:t>(</a:t>
                </a:r>
                <a:r>
                  <a:rPr lang="en-US" sz="1800" b="0" i="0" u="none" strike="noStrike" baseline="0" dirty="0">
                    <a:solidFill>
                      <a:srgbClr val="FF0000"/>
                    </a:solidFill>
                    <a:latin typeface="CMR10"/>
                  </a:rPr>
                  <a:t>1947</a:t>
                </a:r>
                <a:r>
                  <a:rPr lang="en-US" sz="1800" b="0" i="0" u="none" strike="noStrike" baseline="0" dirty="0">
                    <a:solidFill>
                      <a:srgbClr val="000000"/>
                    </a:solidFill>
                    <a:latin typeface="CMR10"/>
                  </a:rPr>
                  <a:t>). The trick is to start by tabulating your data in a slightly different way:</a:t>
                </a:r>
              </a:p>
              <a:p>
                <a:pPr algn="l"/>
                <a:r>
                  <a:rPr lang="en-US" sz="1800" b="0" i="0" u="none" strike="noStrike" baseline="0" dirty="0">
                    <a:solidFill>
                      <a:srgbClr val="000000"/>
                    </a:solidFill>
                    <a:latin typeface="CMR10"/>
                  </a:rPr>
                  <a:t>Before: Yes Before: No Total</a:t>
                </a:r>
              </a:p>
              <a:p>
                <a:pPr algn="l"/>
                <a:r>
                  <a:rPr lang="en-US" sz="1800" b="0" i="0" u="none" strike="noStrike" baseline="0" dirty="0">
                    <a:solidFill>
                      <a:srgbClr val="000000"/>
                    </a:solidFill>
                    <a:latin typeface="CMR10"/>
                  </a:rPr>
                  <a:t>After: Yes 5 5 10</a:t>
                </a:r>
              </a:p>
              <a:p>
                <a:pPr algn="l"/>
                <a:r>
                  <a:rPr lang="en-US" sz="1800" b="0" i="0" u="none" strike="noStrike" baseline="0" dirty="0">
                    <a:solidFill>
                      <a:srgbClr val="000000"/>
                    </a:solidFill>
                    <a:latin typeface="CMR10"/>
                  </a:rPr>
                  <a:t>After: No 25 65 90</a:t>
                </a:r>
              </a:p>
              <a:p>
                <a:pPr algn="l"/>
                <a:r>
                  <a:rPr lang="en-US" sz="1800" b="0" i="0" u="none" strike="noStrike" baseline="0" dirty="0">
                    <a:solidFill>
                      <a:srgbClr val="000000"/>
                    </a:solidFill>
                    <a:latin typeface="CMR10"/>
                  </a:rPr>
                  <a:t>Total 30 70 100</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This is exactly the same data, but it's been rewritten so that each of our 100 participants appears in only one cell. Because we've written our data this way, the independence assumption is now satisfied, and this is a contingency table that we </a:t>
                </a:r>
                <a:r>
                  <a:rPr lang="en-US" sz="1800" b="0" i="0" u="none" strike="noStrike" baseline="0" dirty="0">
                    <a:solidFill>
                      <a:srgbClr val="000000"/>
                    </a:solidFill>
                    <a:latin typeface="CMTI10"/>
                  </a:rPr>
                  <a:t>can </a:t>
                </a:r>
                <a:r>
                  <a:rPr lang="en-US" sz="1800" b="0" i="0" u="none" strike="noStrike" baseline="0" dirty="0">
                    <a:solidFill>
                      <a:srgbClr val="000000"/>
                    </a:solidFill>
                    <a:latin typeface="CMR10"/>
                  </a:rPr>
                  <a:t>use to construct an </a:t>
                </a:r>
                <a:r>
                  <a:rPr lang="en-US" sz="1800" b="0" i="0" u="none" strike="noStrike" baseline="0">
                    <a:solidFill>
                      <a:srgbClr val="000000"/>
                    </a:solidFill>
                    <a:latin typeface="Cambria Math" panose="02040503050406030204" pitchFamily="18" charset="0"/>
                  </a:rPr>
                  <a:t>𝑋</a:t>
                </a:r>
                <a:r>
                  <a:rPr lang="en-US" sz="1800" b="0" i="0" u="none" strike="noStrike" baseline="30000">
                    <a:solidFill>
                      <a:srgbClr val="000000"/>
                    </a:solidFill>
                    <a:latin typeface="Cambria Math" panose="02040503050406030204" pitchFamily="18" charset="0"/>
                  </a:rPr>
                  <a:t>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goodness of fit statistic. However, as we'll see, we need to do it in a slightly nonstandard way. To see what's going on, it helps to label the entries in our table a little differently:</a:t>
                </a:r>
              </a:p>
              <a:p>
                <a:pPr algn="l"/>
                <a:r>
                  <a:rPr lang="en-US" sz="1800" b="0" i="0" u="none" strike="noStrike" baseline="0" dirty="0">
                    <a:solidFill>
                      <a:srgbClr val="000000"/>
                    </a:solidFill>
                    <a:latin typeface="CMR10"/>
                  </a:rPr>
                  <a:t>Before: Yes Before: No Total</a:t>
                </a:r>
              </a:p>
              <a:p>
                <a:pPr algn="l"/>
                <a:r>
                  <a:rPr lang="en-US" sz="1800" b="0" i="0" u="none" strike="noStrike" baseline="0" dirty="0">
                    <a:solidFill>
                      <a:srgbClr val="000000"/>
                    </a:solidFill>
                    <a:latin typeface="CMR10"/>
                  </a:rPr>
                  <a:t>After: Yes </a:t>
                </a:r>
                <a:r>
                  <a:rPr lang="en-US" sz="1800" b="0" i="0" u="none" strike="noStrike" baseline="0" dirty="0">
                    <a:solidFill>
                      <a:srgbClr val="000000"/>
                    </a:solidFill>
                    <a:latin typeface="CMMI10"/>
                  </a:rPr>
                  <a:t>a b a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b</a:t>
                </a:r>
              </a:p>
              <a:p>
                <a:pPr algn="l"/>
                <a:r>
                  <a:rPr lang="en-US" sz="1800" b="0" i="0" u="none" strike="noStrike" baseline="0" dirty="0">
                    <a:solidFill>
                      <a:srgbClr val="000000"/>
                    </a:solidFill>
                    <a:latin typeface="CMR10"/>
                  </a:rPr>
                  <a:t>After: No </a:t>
                </a:r>
                <a:r>
                  <a:rPr lang="en-US" sz="1800" b="0" i="0" u="none" strike="noStrike" baseline="0" dirty="0">
                    <a:solidFill>
                      <a:srgbClr val="000000"/>
                    </a:solidFill>
                    <a:latin typeface="CMMI10"/>
                  </a:rPr>
                  <a:t>c d c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d</a:t>
                </a:r>
              </a:p>
              <a:p>
                <a:pPr algn="l"/>
                <a:r>
                  <a:rPr lang="pt-BR" sz="1800" b="0" i="0" u="none" strike="noStrike" baseline="0" dirty="0">
                    <a:solidFill>
                      <a:srgbClr val="000000"/>
                    </a:solidFill>
                    <a:latin typeface="CMR10"/>
                  </a:rPr>
                  <a:t>Total </a:t>
                </a:r>
                <a:r>
                  <a:rPr lang="pt-BR" sz="1800" b="0" i="0" u="none" strike="noStrike" baseline="0" dirty="0">
                    <a:solidFill>
                      <a:srgbClr val="000000"/>
                    </a:solidFill>
                    <a:latin typeface="CMMI10"/>
                  </a:rPr>
                  <a:t>a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c b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d n</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Next, let's think about what our null hypothesis is: it's that the “before" test and the “after" test have the same proportion of people saying “Yes, I will vote for AGPP". Because of the way that we have rewritten the data, it means that we're now testing the hypothesis that the </a:t>
                </a:r>
                <a:r>
                  <a:rPr lang="en-US" sz="1800" b="0" i="0" u="none" strike="noStrike" baseline="0" dirty="0">
                    <a:solidFill>
                      <a:srgbClr val="000000"/>
                    </a:solidFill>
                    <a:latin typeface="CMTI10"/>
                  </a:rPr>
                  <a:t>row totals </a:t>
                </a:r>
                <a:r>
                  <a:rPr lang="en-US" sz="1800" b="0" i="0" u="none" strike="noStrike" baseline="0" dirty="0">
                    <a:solidFill>
                      <a:srgbClr val="000000"/>
                    </a:solidFill>
                    <a:latin typeface="CMR10"/>
                  </a:rPr>
                  <a:t>and </a:t>
                </a:r>
                <a:r>
                  <a:rPr lang="en-US" sz="1800" b="0" i="0" u="none" strike="noStrike" baseline="0" dirty="0">
                    <a:solidFill>
                      <a:srgbClr val="000000"/>
                    </a:solidFill>
                    <a:latin typeface="CMTI10"/>
                  </a:rPr>
                  <a:t>column totals </a:t>
                </a:r>
                <a:r>
                  <a:rPr lang="en-US" sz="1800" b="0" i="0" u="none" strike="noStrike" baseline="0" dirty="0">
                    <a:solidFill>
                      <a:srgbClr val="000000"/>
                    </a:solidFill>
                    <a:latin typeface="CMR10"/>
                  </a:rPr>
                  <a:t>come from the same distribution. Thus, the null hypothesis in </a:t>
                </a:r>
                <a:r>
                  <a:rPr lang="en-US" sz="1800" b="0" i="0" u="none" strike="noStrike" baseline="0" dirty="0" err="1">
                    <a:solidFill>
                      <a:srgbClr val="000000"/>
                    </a:solidFill>
                    <a:latin typeface="CMR10"/>
                  </a:rPr>
                  <a:t>McNemar's</a:t>
                </a:r>
                <a:r>
                  <a:rPr lang="en-US" sz="1800" b="0" i="0" u="none" strike="noStrike" baseline="0" dirty="0">
                    <a:solidFill>
                      <a:srgbClr val="000000"/>
                    </a:solidFill>
                    <a:latin typeface="CMR10"/>
                  </a:rPr>
                  <a:t> test is that we have “marginal homogeneity". That is, the row totals and column totals have the same distribution: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a </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b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a </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c</a:t>
                </a:r>
                <a:r>
                  <a:rPr lang="en-US" sz="1800" b="0" i="0" u="none" strike="noStrike" baseline="0" dirty="0">
                    <a:solidFill>
                      <a:srgbClr val="000000"/>
                    </a:solidFill>
                    <a:latin typeface="CMR10"/>
                  </a:rPr>
                  <a:t>, and similarly that </a:t>
                </a:r>
                <a:r>
                  <a:rPr lang="en-US" sz="1800" b="0" i="0" u="none" strike="noStrike" baseline="0" dirty="0" err="1">
                    <a:solidFill>
                      <a:srgbClr val="000000"/>
                    </a:solidFill>
                    <a:latin typeface="CMMI10"/>
                  </a:rPr>
                  <a:t>P</a:t>
                </a:r>
                <a:r>
                  <a:rPr lang="en-US" sz="1800" b="0" i="0" u="none" strike="noStrike" baseline="0" dirty="0" err="1">
                    <a:solidFill>
                      <a:srgbClr val="000000"/>
                    </a:solidFill>
                    <a:latin typeface="CMMI7"/>
                  </a:rPr>
                  <a:t>c+</a:t>
                </a:r>
                <a:r>
                  <a:rPr lang="en-US" sz="1800" b="0" i="0" u="none" strike="noStrike" baseline="0" dirty="0" err="1">
                    <a:solidFill>
                      <a:srgbClr val="000000"/>
                    </a:solidFill>
                    <a:latin typeface="CMMI10"/>
                  </a:rPr>
                  <a:t>P</a:t>
                </a:r>
                <a:r>
                  <a:rPr lang="en-US" sz="1800" b="0" i="0" u="none" strike="noStrike" baseline="0" dirty="0" err="1">
                    <a:solidFill>
                      <a:srgbClr val="000000"/>
                    </a:solidFill>
                    <a:latin typeface="CMMI7"/>
                  </a:rPr>
                  <a:t>d</a:t>
                </a:r>
                <a:r>
                  <a:rPr lang="en-US" sz="1800" b="0" i="0" u="none" strike="noStrike" baseline="0" dirty="0">
                    <a:solidFill>
                      <a:srgbClr val="000000"/>
                    </a:solidFill>
                    <a:latin typeface="CMMI7"/>
                  </a:rPr>
                  <a:t> =</a:t>
                </a:r>
                <a:r>
                  <a:rPr lang="en-US" sz="1800" b="0" i="0" u="none" strike="noStrike" baseline="0" dirty="0">
                    <a:solidFill>
                      <a:srgbClr val="000000"/>
                    </a:solidFill>
                    <a:latin typeface="TeX-matha10"/>
                  </a:rPr>
                  <a:t> </a:t>
                </a:r>
                <a:r>
                  <a:rPr lang="en-US" sz="1800" b="0" i="0" u="none" strike="noStrike" baseline="0" dirty="0" err="1">
                    <a:solidFill>
                      <a:srgbClr val="000000"/>
                    </a:solidFill>
                    <a:latin typeface="CMMI10"/>
                  </a:rPr>
                  <a:t>P</a:t>
                </a:r>
                <a:r>
                  <a:rPr lang="en-US" sz="1800" b="0" i="0" u="none" strike="noStrike" baseline="0" dirty="0" err="1">
                    <a:solidFill>
                      <a:srgbClr val="000000"/>
                    </a:solidFill>
                    <a:latin typeface="CMMI7"/>
                  </a:rPr>
                  <a:t>b</a:t>
                </a:r>
                <a:r>
                  <a:rPr lang="en-US" sz="1800" b="0" i="0" u="none" strike="noStrike" baseline="0" dirty="0" err="1">
                    <a:solidFill>
                      <a:srgbClr val="000000"/>
                    </a:solidFill>
                    <a:latin typeface="TeX-matha10"/>
                  </a:rPr>
                  <a:t>+</a:t>
                </a:r>
                <a:r>
                  <a:rPr lang="en-US" sz="1800" b="0" i="0" u="none" strike="noStrike" baseline="0" dirty="0" err="1">
                    <a:solidFill>
                      <a:srgbClr val="000000"/>
                    </a:solidFill>
                    <a:latin typeface="CMMI10"/>
                  </a:rPr>
                  <a:t>P</a:t>
                </a:r>
                <a:r>
                  <a:rPr lang="en-US" sz="1800" b="0" i="0" u="none" strike="noStrike" baseline="0" dirty="0" err="1">
                    <a:solidFill>
                      <a:srgbClr val="000000"/>
                    </a:solidFill>
                    <a:latin typeface="CMMI7"/>
                  </a:rPr>
                  <a:t>d</a:t>
                </a:r>
                <a:r>
                  <a:rPr lang="en-US" sz="1800" b="0" i="0" u="none" strike="noStrike" baseline="0" dirty="0">
                    <a:solidFill>
                      <a:srgbClr val="000000"/>
                    </a:solidFill>
                    <a:latin typeface="CMR10"/>
                  </a:rPr>
                  <a:t>. Notice that this means that the null hypothesis actually simplifies to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b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MI7"/>
                  </a:rPr>
                  <a:t>c</a:t>
                </a:r>
                <a:r>
                  <a:rPr lang="en-US" sz="1800" b="0" i="0" u="none" strike="noStrike" baseline="0" dirty="0">
                    <a:solidFill>
                      <a:srgbClr val="000000"/>
                    </a:solidFill>
                    <a:latin typeface="CMR10"/>
                  </a:rPr>
                  <a:t>. In other words, as far as the </a:t>
                </a:r>
                <a:r>
                  <a:rPr lang="en-US" sz="1800" b="0" i="0" u="none" strike="noStrike" baseline="0" dirty="0" err="1">
                    <a:solidFill>
                      <a:srgbClr val="000000"/>
                    </a:solidFill>
                    <a:latin typeface="CMR10"/>
                  </a:rPr>
                  <a:t>McNemar</a:t>
                </a:r>
                <a:r>
                  <a:rPr lang="en-US" sz="1800" b="0" i="0" u="none" strike="noStrike" baseline="0" dirty="0">
                    <a:solidFill>
                      <a:srgbClr val="000000"/>
                    </a:solidFill>
                    <a:latin typeface="CMR10"/>
                  </a:rPr>
                  <a:t> test is concerned, it's only the off-diagonal entries in this table (i.e., </a:t>
                </a:r>
                <a:r>
                  <a:rPr lang="en-US" sz="1800" b="0" i="0" u="none" strike="noStrike" baseline="0" dirty="0">
                    <a:solidFill>
                      <a:srgbClr val="000000"/>
                    </a:solidFill>
                    <a:latin typeface="CMMI10"/>
                  </a:rPr>
                  <a:t>b </a:t>
                </a:r>
                <a:r>
                  <a:rPr lang="en-US" sz="1800" b="0" i="0" u="none" strike="noStrike" baseline="0" dirty="0">
                    <a:solidFill>
                      <a:srgbClr val="000000"/>
                    </a:solidFill>
                    <a:latin typeface="CMR10"/>
                  </a:rPr>
                  <a:t>and </a:t>
                </a:r>
                <a:r>
                  <a:rPr lang="en-US" sz="1800" b="0" i="0" u="none" strike="noStrike" baseline="0" dirty="0">
                    <a:solidFill>
                      <a:srgbClr val="000000"/>
                    </a:solidFill>
                    <a:latin typeface="CMMI10"/>
                  </a:rPr>
                  <a:t>c</a:t>
                </a:r>
                <a:r>
                  <a:rPr lang="en-US" sz="1800" b="0" i="0" u="none" strike="noStrike" baseline="0" dirty="0">
                    <a:solidFill>
                      <a:srgbClr val="000000"/>
                    </a:solidFill>
                    <a:latin typeface="CMR10"/>
                  </a:rPr>
                  <a:t>) that matter! After noticing this, the </a:t>
                </a:r>
                <a:r>
                  <a:rPr lang="en-US" sz="1800" b="0" i="0" u="none" strike="noStrike" baseline="0" dirty="0" err="1">
                    <a:solidFill>
                      <a:srgbClr val="9A00CD"/>
                    </a:solidFill>
                    <a:latin typeface="CMBX10"/>
                  </a:rPr>
                  <a:t>McNemar</a:t>
                </a:r>
                <a:r>
                  <a:rPr lang="en-US" sz="1800" b="0" i="0" u="none" strike="noStrike" baseline="0" dirty="0">
                    <a:solidFill>
                      <a:srgbClr val="9A00CD"/>
                    </a:solidFill>
                    <a:latin typeface="CMBX10"/>
                  </a:rPr>
                  <a:t> test of marginal homogeneity </a:t>
                </a:r>
                <a:r>
                  <a:rPr lang="en-US" sz="1800" b="0" i="0" u="none" strike="noStrike" baseline="0" dirty="0">
                    <a:solidFill>
                      <a:srgbClr val="000000"/>
                    </a:solidFill>
                    <a:latin typeface="CMR10"/>
                  </a:rPr>
                  <a:t>is no different to a usual </a:t>
                </a:r>
                <a:r>
                  <a:rPr lang="en-US" sz="1800" b="0" i="0" u="none" strike="noStrike" baseline="0">
                    <a:solidFill>
                      <a:srgbClr val="000000"/>
                    </a:solidFill>
                    <a:latin typeface="Cambria Math" panose="02040503050406030204" pitchFamily="18" charset="0"/>
                    <a:ea typeface="Cambria Math" panose="02040503050406030204" pitchFamily="18" charset="0"/>
                  </a:rPr>
                  <a:t>𝜒^</a:t>
                </a:r>
                <a:r>
                  <a:rPr lang="en-US" sz="1800" b="0" i="0" u="none" strike="noStrike" baseline="0">
                    <a:solidFill>
                      <a:srgbClr val="000000"/>
                    </a:solidFill>
                    <a:latin typeface="Cambria Math" panose="02040503050406030204" pitchFamily="18" charset="0"/>
                  </a:rPr>
                  <a:t>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test. After applying the Yates correction, our test statistic becomes:</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MI10"/>
                  </a:rPr>
                  <a:t>X</a:t>
                </a:r>
                <a:r>
                  <a:rPr lang="en-US" sz="1800" b="0" i="0" u="none" strike="noStrike" baseline="0" dirty="0">
                    <a:solidFill>
                      <a:srgbClr val="000000"/>
                    </a:solidFill>
                    <a:latin typeface="CMR7"/>
                  </a:rPr>
                  <a:t>2= (</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MI10"/>
                  </a:rPr>
                  <a:t>b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c</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0</a:t>
                </a:r>
                <a:r>
                  <a:rPr lang="en-US" sz="1800" b="0" i="0" u="none" strike="noStrike" baseline="0" dirty="0">
                    <a:solidFill>
                      <a:srgbClr val="000000"/>
                    </a:solidFill>
                    <a:latin typeface="CMMI10"/>
                  </a:rPr>
                  <a:t>:</a:t>
                </a:r>
                <a:r>
                  <a:rPr lang="en-US" sz="1800" b="0" i="0" u="none" strike="noStrike" baseline="0" dirty="0">
                    <a:solidFill>
                      <a:srgbClr val="000000"/>
                    </a:solidFill>
                    <a:latin typeface="CMR10"/>
                  </a:rPr>
                  <a:t>5</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R7"/>
                  </a:rPr>
                  <a:t>2/</a:t>
                </a:r>
                <a:r>
                  <a:rPr lang="en-US" sz="1800" b="0" i="0" u="none" strike="noStrike" baseline="0" dirty="0">
                    <a:solidFill>
                      <a:srgbClr val="000000"/>
                    </a:solidFill>
                    <a:latin typeface="CMMI10"/>
                  </a:rPr>
                  <a:t>b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c</a:t>
                </a:r>
              </a:p>
              <a:p>
                <a:pPr algn="l"/>
                <a:endParaRPr lang="en-US" sz="1800" b="0" i="0" u="none" strike="noStrike" baseline="0" dirty="0">
                  <a:solidFill>
                    <a:srgbClr val="000000"/>
                  </a:solidFill>
                  <a:latin typeface="CMMI10"/>
                </a:endParaRPr>
              </a:p>
              <a:p>
                <a:pPr algn="l"/>
                <a:r>
                  <a:rPr lang="en-US" sz="1800" b="0" i="0" u="none" strike="noStrike" baseline="0" dirty="0">
                    <a:solidFill>
                      <a:srgbClr val="000000"/>
                    </a:solidFill>
                    <a:latin typeface="CMR10"/>
                  </a:rPr>
                  <a:t>or, to revert to the notation that we used earlier in this lecture:</a:t>
                </a:r>
              </a:p>
              <a:p>
                <a:pPr algn="l"/>
                <a:endParaRPr lang="en-US" sz="1800" b="0" i="0" u="none" strike="noStrike" baseline="0" dirty="0">
                  <a:solidFill>
                    <a:srgbClr val="000000"/>
                  </a:solidFill>
                  <a:latin typeface="CMMI10"/>
                </a:endParaRPr>
              </a:p>
              <a:p>
                <a:pPr algn="l"/>
                <a:r>
                  <a:rPr lang="en-US" sz="1800" b="0" i="0" u="none" strike="noStrike" baseline="0" dirty="0">
                    <a:solidFill>
                      <a:srgbClr val="000000"/>
                    </a:solidFill>
                    <a:latin typeface="CMMI10"/>
                  </a:rPr>
                  <a:t>X</a:t>
                </a:r>
                <a:r>
                  <a:rPr lang="en-US" sz="1800" b="0" i="0" u="none" strike="noStrike" baseline="0" dirty="0">
                    <a:solidFill>
                      <a:srgbClr val="000000"/>
                    </a:solidFill>
                    <a:latin typeface="CMR7"/>
                  </a:rPr>
                  <a:t>2= (</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MI10"/>
                  </a:rPr>
                  <a:t>O</a:t>
                </a:r>
                <a:r>
                  <a:rPr lang="en-US" sz="1800" b="0" i="0" u="none" strike="noStrike" baseline="0" dirty="0">
                    <a:solidFill>
                      <a:srgbClr val="000000"/>
                    </a:solidFill>
                    <a:latin typeface="CMR7"/>
                  </a:rPr>
                  <a:t>12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O</a:t>
                </a:r>
                <a:r>
                  <a:rPr lang="en-US" sz="1800" b="0" i="0" u="none" strike="noStrike" baseline="0" dirty="0">
                    <a:solidFill>
                      <a:srgbClr val="000000"/>
                    </a:solidFill>
                    <a:latin typeface="CMR7"/>
                  </a:rPr>
                  <a:t>21</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0.5))^</a:t>
                </a:r>
                <a:r>
                  <a:rPr lang="en-US" sz="1800" b="0" i="0" u="none" strike="noStrike" baseline="0" dirty="0">
                    <a:solidFill>
                      <a:srgbClr val="000000"/>
                    </a:solidFill>
                    <a:latin typeface="CMR7"/>
                  </a:rPr>
                  <a:t>2/</a:t>
                </a:r>
                <a:r>
                  <a:rPr lang="en-US" sz="1800" b="0" i="0" u="none" strike="noStrike" baseline="0" dirty="0">
                    <a:solidFill>
                      <a:srgbClr val="000000"/>
                    </a:solidFill>
                    <a:latin typeface="CMMI10"/>
                  </a:rPr>
                  <a:t>O</a:t>
                </a:r>
                <a:r>
                  <a:rPr lang="en-US" sz="1800" b="0" i="0" u="none" strike="noStrike" baseline="0" dirty="0">
                    <a:solidFill>
                      <a:srgbClr val="000000"/>
                    </a:solidFill>
                    <a:latin typeface="CMR7"/>
                  </a:rPr>
                  <a:t>12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O</a:t>
                </a:r>
                <a:r>
                  <a:rPr lang="en-US" sz="1800" b="0" i="0" u="none" strike="noStrike" baseline="0" dirty="0">
                    <a:solidFill>
                      <a:srgbClr val="000000"/>
                    </a:solidFill>
                    <a:latin typeface="CMR7"/>
                  </a:rPr>
                  <a:t>21</a:t>
                </a:r>
              </a:p>
              <a:p>
                <a:pPr algn="l"/>
                <a:endParaRPr lang="en-US" sz="1800" b="0" i="0" u="none" strike="noStrike" baseline="0" dirty="0">
                  <a:solidFill>
                    <a:srgbClr val="000000"/>
                  </a:solidFill>
                  <a:latin typeface="CMR7"/>
                </a:endParaRPr>
              </a:p>
              <a:p>
                <a:pPr algn="l"/>
                <a:r>
                  <a:rPr lang="en-US" sz="1800" b="0" i="0" u="none" strike="noStrike" baseline="0" dirty="0">
                    <a:solidFill>
                      <a:srgbClr val="000000"/>
                    </a:solidFill>
                    <a:latin typeface="CMR10"/>
                  </a:rPr>
                  <a:t>and this statistic has an (approximately) </a:t>
                </a:r>
                <a:r>
                  <a:rPr lang="en-US" sz="1800" b="0" i="0" u="none" strike="noStrike" baseline="0">
                    <a:solidFill>
                      <a:srgbClr val="000000"/>
                    </a:solidFill>
                    <a:latin typeface="Cambria Math" panose="02040503050406030204" pitchFamily="18" charset="0"/>
                    <a:ea typeface="Cambria Math" panose="02040503050406030204" pitchFamily="18" charset="0"/>
                  </a:rPr>
                  <a:t>𝜒^</a:t>
                </a:r>
                <a:r>
                  <a:rPr lang="en-US" sz="1800" b="0" i="0" u="none" strike="noStrike" baseline="0">
                    <a:solidFill>
                      <a:srgbClr val="000000"/>
                    </a:solidFill>
                    <a:latin typeface="Cambria Math" panose="02040503050406030204" pitchFamily="18" charset="0"/>
                  </a:rPr>
                  <a:t>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distribution with </a:t>
                </a:r>
                <a:r>
                  <a:rPr lang="en-US" sz="1800" b="0" i="0" u="none" strike="noStrike" baseline="0" dirty="0">
                    <a:solidFill>
                      <a:srgbClr val="000000"/>
                    </a:solidFill>
                    <a:latin typeface="CMMI10"/>
                  </a:rPr>
                  <a:t>df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1. However, remember that – just like the other </a:t>
                </a:r>
                <a:r>
                  <a:rPr lang="en-US" sz="1800" b="0" i="0" u="none" strike="noStrike" baseline="0">
                    <a:solidFill>
                      <a:srgbClr val="000000"/>
                    </a:solidFill>
                    <a:latin typeface="Cambria Math" panose="02040503050406030204" pitchFamily="18" charset="0"/>
                    <a:ea typeface="Cambria Math" panose="02040503050406030204" pitchFamily="18" charset="0"/>
                  </a:rPr>
                  <a:t>𝜒^</a:t>
                </a:r>
                <a:r>
                  <a:rPr lang="en-US" sz="1800" b="0" i="0" u="none" strike="noStrike" baseline="0">
                    <a:solidFill>
                      <a:srgbClr val="000000"/>
                    </a:solidFill>
                    <a:latin typeface="Cambria Math" panose="02040503050406030204" pitchFamily="18" charset="0"/>
                  </a:rPr>
                  <a:t>2</a:t>
                </a:r>
                <a:r>
                  <a:rPr lang="en-US" sz="1800" b="0" i="0" u="none" strike="noStrike" baseline="0" dirty="0">
                    <a:solidFill>
                      <a:srgbClr val="000000"/>
                    </a:solidFill>
                    <a:latin typeface="CMR7"/>
                  </a:rPr>
                  <a:t>  </a:t>
                </a:r>
                <a:r>
                  <a:rPr lang="en-US" sz="1800" b="0" i="0" u="none" strike="noStrike" baseline="0" dirty="0">
                    <a:solidFill>
                      <a:srgbClr val="000000"/>
                    </a:solidFill>
                    <a:latin typeface="CMR10"/>
                  </a:rPr>
                  <a:t>tests - it's only an approximation, so you need to have reasonably large expected cell counts for it to work.</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52</a:t>
            </a:fld>
            <a:endParaRPr lang="en-US"/>
          </a:p>
        </p:txBody>
      </p:sp>
    </p:spTree>
    <p:extLst>
      <p:ext uri="{BB962C8B-B14F-4D97-AF65-F5344CB8AC3E}">
        <p14:creationId xmlns:p14="http://schemas.microsoft.com/office/powerpoint/2010/main" val="2015734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53</a:t>
            </a:fld>
            <a:endParaRPr lang="en-US"/>
          </a:p>
        </p:txBody>
      </p:sp>
    </p:spTree>
    <p:extLst>
      <p:ext uri="{BB962C8B-B14F-4D97-AF65-F5344CB8AC3E}">
        <p14:creationId xmlns:p14="http://schemas.microsoft.com/office/powerpoint/2010/main" val="4250109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Notice that each participant appears only once in this data frame. When we tabulate this data frame using </a:t>
                </a:r>
                <a:r>
                  <a:rPr lang="en-US" sz="1800" b="0" i="0" u="none" strike="noStrike" baseline="0" dirty="0" err="1">
                    <a:solidFill>
                      <a:srgbClr val="000080"/>
                    </a:solidFill>
                    <a:latin typeface="CMTT9"/>
                  </a:rPr>
                  <a:t>xtabs</a:t>
                </a:r>
                <a:r>
                  <a:rPr lang="en-US" sz="1800" b="0" i="0" u="none" strike="noStrike" baseline="0" dirty="0">
                    <a:solidFill>
                      <a:srgbClr val="000080"/>
                    </a:solidFill>
                    <a:latin typeface="CMTT9"/>
                  </a:rPr>
                  <a:t>()</a:t>
                </a:r>
                <a:r>
                  <a:rPr lang="en-US" sz="1800" b="0" i="0" u="none" strike="noStrike" baseline="0" dirty="0">
                    <a:solidFill>
                      <a:srgbClr val="000000"/>
                    </a:solidFill>
                    <a:latin typeface="CMR10"/>
                  </a:rPr>
                  <a:t>, we get the appropriate table:</a:t>
                </a:r>
              </a:p>
              <a:p>
                <a:pPr algn="l"/>
                <a:endParaRPr lang="en-US" sz="1800" b="0" i="0" u="none" strike="noStrike" baseline="0" dirty="0">
                  <a:solidFill>
                    <a:srgbClr val="000000"/>
                  </a:solidFill>
                  <a:latin typeface="CMR10"/>
                </a:endParaRPr>
              </a:p>
              <a:p>
                <a:pPr algn="l"/>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right.table</a:t>
                </a:r>
                <a:r>
                  <a:rPr lang="en-US" sz="1800" b="0" i="0" u="none" strike="noStrike" baseline="0" dirty="0">
                    <a:solidFill>
                      <a:srgbClr val="000080"/>
                    </a:solidFill>
                    <a:latin typeface="CMTT9"/>
                  </a:rPr>
                  <a:t> &lt;- </a:t>
                </a:r>
                <a:r>
                  <a:rPr lang="en-US" sz="1800" b="0" i="0" u="none" strike="noStrike" baseline="0" dirty="0" err="1">
                    <a:solidFill>
                      <a:srgbClr val="000080"/>
                    </a:solidFill>
                    <a:latin typeface="CMTT9"/>
                  </a:rPr>
                  <a:t>xtabs</a:t>
                </a:r>
                <a:r>
                  <a:rPr lang="en-US" sz="1800" b="0" i="0" u="none" strike="noStrike" baseline="0" dirty="0">
                    <a:solidFill>
                      <a:srgbClr val="000080"/>
                    </a:solidFill>
                    <a:latin typeface="CMTT9"/>
                  </a:rPr>
                  <a:t>( ~ </a:t>
                </a:r>
                <a:r>
                  <a:rPr lang="en-US" sz="1800" b="0" i="0" u="none" strike="noStrike" baseline="0" dirty="0" err="1">
                    <a:solidFill>
                      <a:srgbClr val="000080"/>
                    </a:solidFill>
                    <a:latin typeface="CMTT9"/>
                  </a:rPr>
                  <a:t>response_before</a:t>
                </a:r>
                <a:r>
                  <a:rPr lang="en-US" sz="1800" b="0" i="0" u="none" strike="noStrike" baseline="0" dirty="0">
                    <a:solidFill>
                      <a:srgbClr val="000080"/>
                    </a:solidFill>
                    <a:latin typeface="CMTT9"/>
                  </a:rPr>
                  <a:t> + </a:t>
                </a:r>
                <a:r>
                  <a:rPr lang="en-US" sz="1800" b="0" i="0" u="none" strike="noStrike" baseline="0" dirty="0" err="1">
                    <a:solidFill>
                      <a:srgbClr val="000080"/>
                    </a:solidFill>
                    <a:latin typeface="CMTT9"/>
                  </a:rPr>
                  <a:t>response_after</a:t>
                </a:r>
                <a:r>
                  <a:rPr lang="en-US" sz="1800" b="0" i="0" u="none" strike="noStrike" baseline="0" dirty="0">
                    <a:solidFill>
                      <a:srgbClr val="000080"/>
                    </a:solidFill>
                    <a:latin typeface="CMTT9"/>
                  </a:rPr>
                  <a:t>, data = </a:t>
                </a:r>
                <a:r>
                  <a:rPr lang="en-US" sz="1800" b="0" i="0" u="none" strike="noStrike" baseline="0" dirty="0" err="1">
                    <a:solidFill>
                      <a:srgbClr val="000080"/>
                    </a:solidFill>
                    <a:latin typeface="CMTT9"/>
                  </a:rPr>
                  <a:t>agpp</a:t>
                </a:r>
                <a:r>
                  <a:rPr lang="en-US" sz="1800" b="0" i="0" u="none" strike="noStrike" baseline="0" dirty="0">
                    <a:solidFill>
                      <a:srgbClr val="000080"/>
                    </a:solidFill>
                    <a:latin typeface="CMTT9"/>
                  </a:rPr>
                  <a:t>)</a:t>
                </a:r>
              </a:p>
              <a:p>
                <a:pPr algn="l"/>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print( </a:t>
                </a:r>
                <a:r>
                  <a:rPr lang="en-US" sz="1800" b="0" i="0" u="none" strike="noStrike" baseline="0" dirty="0" err="1">
                    <a:solidFill>
                      <a:srgbClr val="000080"/>
                    </a:solidFill>
                    <a:latin typeface="CMTT9"/>
                  </a:rPr>
                  <a:t>right.table</a:t>
                </a:r>
                <a:r>
                  <a:rPr lang="en-US" sz="1800" b="0" i="0" u="none" strike="noStrike" baseline="0" dirty="0">
                    <a:solidFill>
                      <a:srgbClr val="000080"/>
                    </a:solidFill>
                    <a:latin typeface="CMTT9"/>
                  </a:rPr>
                  <a:t> )</a:t>
                </a:r>
              </a:p>
              <a:p>
                <a:pPr algn="l"/>
                <a:r>
                  <a:rPr lang="en-US" sz="1800" b="0" i="0" u="none" strike="noStrike" baseline="0" dirty="0" err="1">
                    <a:solidFill>
                      <a:srgbClr val="666680"/>
                    </a:solidFill>
                    <a:latin typeface="CMTT9"/>
                  </a:rPr>
                  <a:t>response_after</a:t>
                </a:r>
                <a:endParaRPr lang="en-US" sz="1800" b="0" i="0" u="none" strike="noStrike" baseline="0" dirty="0">
                  <a:solidFill>
                    <a:srgbClr val="666680"/>
                  </a:solidFill>
                  <a:latin typeface="CMTT9"/>
                </a:endParaRPr>
              </a:p>
              <a:p>
                <a:pPr algn="l"/>
                <a:r>
                  <a:rPr lang="en-US" sz="1800" b="0" i="0" u="none" strike="noStrike" baseline="0" dirty="0" err="1">
                    <a:solidFill>
                      <a:srgbClr val="666680"/>
                    </a:solidFill>
                    <a:latin typeface="CMTT9"/>
                  </a:rPr>
                  <a:t>response_before</a:t>
                </a:r>
                <a:r>
                  <a:rPr lang="en-US" sz="1800" b="0" i="0" u="none" strike="noStrike" baseline="0" dirty="0">
                    <a:solidFill>
                      <a:srgbClr val="666680"/>
                    </a:solidFill>
                    <a:latin typeface="CMTT9"/>
                  </a:rPr>
                  <a:t> no yes</a:t>
                </a:r>
              </a:p>
              <a:p>
                <a:pPr algn="l"/>
                <a:r>
                  <a:rPr lang="en-US" sz="1800" b="0" i="0" u="none" strike="noStrike" baseline="0" dirty="0">
                    <a:solidFill>
                      <a:srgbClr val="666680"/>
                    </a:solidFill>
                    <a:latin typeface="CMTT9"/>
                  </a:rPr>
                  <a:t>no 65 5</a:t>
                </a:r>
              </a:p>
              <a:p>
                <a:pPr algn="l"/>
                <a:r>
                  <a:rPr lang="en-US" sz="1800" b="0" i="0" u="none" strike="noStrike" baseline="0" dirty="0">
                    <a:solidFill>
                      <a:srgbClr val="666680"/>
                    </a:solidFill>
                    <a:latin typeface="CMTT9"/>
                  </a:rPr>
                  <a:t>yes 25 5</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and from there, we can run the </a:t>
                </a:r>
                <a:r>
                  <a:rPr lang="en-US" sz="1800" b="0" i="0" u="none" strike="noStrike" baseline="0" dirty="0" err="1">
                    <a:solidFill>
                      <a:srgbClr val="000000"/>
                    </a:solidFill>
                    <a:latin typeface="CMR10"/>
                  </a:rPr>
                  <a:t>McNemar</a:t>
                </a:r>
                <a:r>
                  <a:rPr lang="en-US" sz="1800" b="0" i="0" u="none" strike="noStrike" baseline="0" dirty="0">
                    <a:solidFill>
                      <a:srgbClr val="000000"/>
                    </a:solidFill>
                    <a:latin typeface="CMR10"/>
                  </a:rPr>
                  <a:t> test by using the </a:t>
                </a:r>
                <a:r>
                  <a:rPr lang="en-US" sz="1800" b="0" i="0" u="none" strike="noStrike" baseline="0" dirty="0" err="1">
                    <a:solidFill>
                      <a:srgbClr val="000080"/>
                    </a:solidFill>
                    <a:latin typeface="CMTT9"/>
                  </a:rPr>
                  <a:t>mcnemar.test</a:t>
                </a:r>
                <a:r>
                  <a:rPr lang="en-US" sz="1800" b="0" i="0" u="none" strike="noStrike" baseline="0" dirty="0">
                    <a:solidFill>
                      <a:srgbClr val="000080"/>
                    </a:solidFill>
                    <a:latin typeface="CMTT9"/>
                  </a:rPr>
                  <a:t>() </a:t>
                </a:r>
                <a:r>
                  <a:rPr lang="en-US" sz="1800" b="0" i="0" u="none" strike="noStrike" baseline="0" dirty="0">
                    <a:solidFill>
                      <a:srgbClr val="000000"/>
                    </a:solidFill>
                    <a:latin typeface="CMR10"/>
                  </a:rPr>
                  <a:t>function:</a:t>
                </a:r>
              </a:p>
              <a:p>
                <a:pPr algn="l"/>
                <a:endParaRPr lang="en-US" sz="1800" b="0" i="0" u="none" strike="noStrike" baseline="0" dirty="0">
                  <a:solidFill>
                    <a:srgbClr val="000000"/>
                  </a:solidFill>
                  <a:latin typeface="CMR10"/>
                </a:endParaRPr>
              </a:p>
              <a:p>
                <a:pPr algn="l"/>
                <a:r>
                  <a:rPr lang="en-US" sz="1800" b="0" i="0" u="none" strike="noStrike" baseline="0" dirty="0">
                    <a:solidFill>
                      <a:srgbClr val="666680"/>
                    </a:solidFill>
                    <a:latin typeface="CMTT9"/>
                  </a:rPr>
                  <a:t>&gt; </a:t>
                </a:r>
                <a:r>
                  <a:rPr lang="en-US" sz="1800" b="0" i="0" u="none" strike="noStrike" baseline="0" dirty="0" err="1">
                    <a:solidFill>
                      <a:srgbClr val="000080"/>
                    </a:solidFill>
                    <a:latin typeface="CMTT9"/>
                  </a:rPr>
                  <a:t>mcnemar.test</a:t>
                </a:r>
                <a:r>
                  <a:rPr lang="en-US" sz="1800" b="0" i="0" u="none" strike="noStrike" baseline="0" dirty="0">
                    <a:solidFill>
                      <a:srgbClr val="000080"/>
                    </a:solidFill>
                    <a:latin typeface="CMTT9"/>
                  </a:rPr>
                  <a:t>( </a:t>
                </a:r>
                <a:r>
                  <a:rPr lang="en-US" sz="1800" b="0" i="0" u="none" strike="noStrike" baseline="0" dirty="0" err="1">
                    <a:solidFill>
                      <a:srgbClr val="000080"/>
                    </a:solidFill>
                    <a:latin typeface="CMTT9"/>
                  </a:rPr>
                  <a:t>right.table</a:t>
                </a:r>
                <a:r>
                  <a:rPr lang="en-US" sz="1800" b="0" i="0" u="none" strike="noStrike" baseline="0" dirty="0">
                    <a:solidFill>
                      <a:srgbClr val="000080"/>
                    </a:solidFill>
                    <a:latin typeface="CMTT9"/>
                  </a:rPr>
                  <a:t> )</a:t>
                </a:r>
              </a:p>
              <a:p>
                <a:pPr algn="l"/>
                <a:r>
                  <a:rPr lang="en-US" sz="1800" b="0" i="0" u="none" strike="noStrike" baseline="0" dirty="0" err="1">
                    <a:solidFill>
                      <a:srgbClr val="666680"/>
                    </a:solidFill>
                    <a:latin typeface="CMTT9"/>
                  </a:rPr>
                  <a:t>McNemar's</a:t>
                </a:r>
                <a:r>
                  <a:rPr lang="en-US" sz="1800" b="0" i="0" u="none" strike="noStrike" baseline="0" dirty="0">
                    <a:solidFill>
                      <a:srgbClr val="666680"/>
                    </a:solidFill>
                    <a:latin typeface="CMTT9"/>
                  </a:rPr>
                  <a:t> Chi-squared test with continuity correction</a:t>
                </a:r>
              </a:p>
              <a:p>
                <a:pPr algn="l"/>
                <a:r>
                  <a:rPr lang="en-US" sz="1800" b="0" i="0" u="none" strike="noStrike" baseline="0" dirty="0">
                    <a:solidFill>
                      <a:srgbClr val="666680"/>
                    </a:solidFill>
                    <a:latin typeface="CMTT9"/>
                  </a:rPr>
                  <a:t>data: </a:t>
                </a:r>
                <a:r>
                  <a:rPr lang="en-US" sz="1800" b="0" i="0" u="none" strike="noStrike" baseline="0" dirty="0" err="1">
                    <a:solidFill>
                      <a:srgbClr val="666680"/>
                    </a:solidFill>
                    <a:latin typeface="CMTT9"/>
                  </a:rPr>
                  <a:t>right.table</a:t>
                </a:r>
                <a:endParaRPr lang="en-US" sz="1800" b="0" i="0" u="none" strike="noStrike" baseline="0" dirty="0">
                  <a:solidFill>
                    <a:srgbClr val="666680"/>
                  </a:solidFill>
                  <a:latin typeface="CMTT9"/>
                </a:endParaRPr>
              </a:p>
              <a:p>
                <a:pPr algn="l"/>
                <a:r>
                  <a:rPr lang="en-US" sz="1800" b="0" i="0" u="none" strike="noStrike" baseline="0" dirty="0" err="1">
                    <a:solidFill>
                      <a:srgbClr val="666680"/>
                    </a:solidFill>
                    <a:latin typeface="CMTT9"/>
                  </a:rPr>
                  <a:t>McNemar's</a:t>
                </a:r>
                <a:r>
                  <a:rPr lang="en-US" sz="1800" b="0" i="0" u="none" strike="noStrike" baseline="0" dirty="0">
                    <a:solidFill>
                      <a:srgbClr val="666680"/>
                    </a:solidFill>
                    <a:latin typeface="CMTT9"/>
                  </a:rPr>
                  <a:t> chi-squared = 12.0333, df = 1, p-value = 0.0005226</a:t>
                </a:r>
              </a:p>
              <a:p>
                <a:pPr algn="l"/>
                <a:endParaRPr lang="en-US" sz="1800" b="0" i="0" u="none" strike="noStrike" baseline="0" dirty="0">
                  <a:solidFill>
                    <a:srgbClr val="666680"/>
                  </a:solidFill>
                  <a:latin typeface="CMTT9"/>
                </a:endParaRPr>
              </a:p>
              <a:p>
                <a:pPr algn="l"/>
                <a:r>
                  <a:rPr lang="en-US" sz="1800" b="0" i="0" u="none" strike="noStrike" baseline="0" dirty="0">
                    <a:solidFill>
                      <a:srgbClr val="000000"/>
                    </a:solidFill>
                    <a:latin typeface="CMR10"/>
                  </a:rPr>
                  <a:t>And we're done. We've just run a </a:t>
                </a:r>
                <a:r>
                  <a:rPr lang="en-US" sz="1800" b="0" i="0" u="none" strike="noStrike" baseline="0" dirty="0" err="1">
                    <a:solidFill>
                      <a:srgbClr val="000000"/>
                    </a:solidFill>
                    <a:latin typeface="CMR10"/>
                  </a:rPr>
                  <a:t>McNemar's</a:t>
                </a:r>
                <a:r>
                  <a:rPr lang="en-US" sz="1800" b="0" i="0" u="none" strike="noStrike" baseline="0" dirty="0">
                    <a:solidFill>
                      <a:srgbClr val="000000"/>
                    </a:solidFill>
                    <a:latin typeface="CMR10"/>
                  </a:rPr>
                  <a:t> test to determine if people were just as likely to vote AGPP after the ads as they were before hand. The test was significant (</a:t>
                </a:r>
                <a:r>
                  <a:rPr lang="en-US" sz="1800" b="0" i="0" u="none" strike="noStrike" baseline="0">
                    <a:solidFill>
                      <a:srgbClr val="000000"/>
                    </a:solidFill>
                    <a:latin typeface="Cambria Math" panose="02040503050406030204" pitchFamily="18" charset="0"/>
                    <a:ea typeface="Cambria Math" panose="02040503050406030204" pitchFamily="18" charset="0"/>
                  </a:rPr>
                  <a:t>𝜒^</a:t>
                </a:r>
                <a:r>
                  <a:rPr lang="en-US" sz="1800" b="0" i="0" u="none" strike="noStrike" baseline="0">
                    <a:solidFill>
                      <a:srgbClr val="000000"/>
                    </a:solidFill>
                    <a:latin typeface="Cambria Math" panose="02040503050406030204" pitchFamily="18" charset="0"/>
                  </a:rPr>
                  <a:t>2</a:t>
                </a:r>
                <a:r>
                  <a:rPr lang="en-US" sz="1800" b="0" i="0" u="none" strike="noStrike" baseline="0" dirty="0">
                    <a:solidFill>
                      <a:srgbClr val="000000"/>
                    </a:solidFill>
                    <a:latin typeface="CMR7"/>
                  </a:rPr>
                  <a:t>(</a:t>
                </a:r>
                <a:r>
                  <a:rPr lang="en-US" sz="1800" b="0" i="0" u="none" strike="noStrike" baseline="0" dirty="0">
                    <a:solidFill>
                      <a:srgbClr val="000000"/>
                    </a:solidFill>
                    <a:latin typeface="CMR10"/>
                  </a:rPr>
                  <a:t>1</a:t>
                </a:r>
                <a:r>
                  <a:rPr lang="en-US" sz="1800" b="0" i="0" u="none" strike="noStrike" baseline="0" dirty="0">
                    <a:solidFill>
                      <a:srgbClr val="000000"/>
                    </a:solidFill>
                    <a:latin typeface="TeX-matha10"/>
                  </a:rPr>
                  <a:t>) = </a:t>
                </a:r>
                <a:r>
                  <a:rPr lang="en-US" sz="1800" b="0" i="0" u="none" strike="noStrike" baseline="0" dirty="0">
                    <a:solidFill>
                      <a:srgbClr val="000000"/>
                    </a:solidFill>
                    <a:latin typeface="CMR10"/>
                  </a:rPr>
                  <a:t>12.04</a:t>
                </a:r>
                <a:r>
                  <a:rPr lang="en-US" sz="1800" b="0" i="0" u="none" strike="noStrike" baseline="0" dirty="0">
                    <a:solidFill>
                      <a:srgbClr val="000000"/>
                    </a:solidFill>
                    <a:latin typeface="CMMI10"/>
                  </a:rPr>
                  <a:t>; p &lt;</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001), suggesting that they were not. And in fact, it looks like the ads had a negative effect: people were less likely to vote AGPP after seeing the ads. Which makes a lot of sense when you consider the quality of a typical political advertisement.</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54</a:t>
            </a:fld>
            <a:endParaRPr lang="en-US"/>
          </a:p>
        </p:txBody>
      </p:sp>
    </p:spTree>
    <p:extLst>
      <p:ext uri="{BB962C8B-B14F-4D97-AF65-F5344CB8AC3E}">
        <p14:creationId xmlns:p14="http://schemas.microsoft.com/office/powerpoint/2010/main" val="950275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55</a:t>
            </a:fld>
            <a:endParaRPr lang="en-US"/>
          </a:p>
        </p:txBody>
      </p:sp>
    </p:spTree>
    <p:extLst>
      <p:ext uri="{BB962C8B-B14F-4D97-AF65-F5344CB8AC3E}">
        <p14:creationId xmlns:p14="http://schemas.microsoft.com/office/powerpoint/2010/main" val="3148757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www.statisticshowto.com</a:t>
            </a:r>
            <a:r>
              <a:rPr lang="en-US" dirty="0"/>
              <a:t>/dichotomous-variable/</a:t>
            </a:r>
          </a:p>
          <a:p>
            <a:r>
              <a:rPr lang="en-US" dirty="0"/>
              <a:t>Bruin, J. 2006. </a:t>
            </a:r>
            <a:r>
              <a:rPr lang="en-US" dirty="0" err="1"/>
              <a:t>newtest</a:t>
            </a:r>
            <a:r>
              <a:rPr lang="en-US" dirty="0"/>
              <a:t>: command to compute new test. UCLA: Statistical Consulting Group. </a:t>
            </a:r>
            <a:r>
              <a:rPr lang="en-US" u="sng" dirty="0">
                <a:solidFill>
                  <a:srgbClr val="006699"/>
                </a:solidFill>
                <a:effectLst/>
                <a:hlinkClick r:id="rId3"/>
              </a:rPr>
              <a:t>https://stats.oarc.ucla.edu/stata/ado/analysis/</a:t>
            </a:r>
            <a:r>
              <a:rPr lang="en-US" dirty="0"/>
              <a:t>.</a:t>
            </a:r>
            <a:br>
              <a:rPr lang="en-US" dirty="0"/>
            </a:br>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4</a:t>
            </a:fld>
            <a:endParaRPr lang="en-US"/>
          </a:p>
        </p:txBody>
      </p:sp>
    </p:spTree>
    <p:extLst>
      <p:ext uri="{BB962C8B-B14F-4D97-AF65-F5344CB8AC3E}">
        <p14:creationId xmlns:p14="http://schemas.microsoft.com/office/powerpoint/2010/main" val="1093287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pPr/>
              <a:t>56</a:t>
            </a:fld>
            <a:endParaRPr lang="en-US"/>
          </a:p>
        </p:txBody>
      </p:sp>
    </p:spTree>
    <p:extLst>
      <p:ext uri="{BB962C8B-B14F-4D97-AF65-F5344CB8AC3E}">
        <p14:creationId xmlns:p14="http://schemas.microsoft.com/office/powerpoint/2010/main" val="1134756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57</a:t>
            </a:fld>
            <a:endParaRPr lang="en-US"/>
          </a:p>
        </p:txBody>
      </p:sp>
    </p:spTree>
    <p:extLst>
      <p:ext uri="{BB962C8B-B14F-4D97-AF65-F5344CB8AC3E}">
        <p14:creationId xmlns:p14="http://schemas.microsoft.com/office/powerpoint/2010/main" val="44958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58</a:t>
            </a:fld>
            <a:endParaRPr lang="en-US"/>
          </a:p>
        </p:txBody>
      </p:sp>
    </p:spTree>
    <p:extLst>
      <p:ext uri="{BB962C8B-B14F-4D97-AF65-F5344CB8AC3E}">
        <p14:creationId xmlns:p14="http://schemas.microsoft.com/office/powerpoint/2010/main" val="38269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C7266073-53A2-6B45-B5AF-D7A7CB191CDB}"/>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162A1EA7-E48B-AC47-9E4E-19F04E44BA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3" name="Date Placeholder 1">
            <a:extLst>
              <a:ext uri="{FF2B5EF4-FFF2-40B4-BE49-F238E27FC236}">
                <a16:creationId xmlns:a16="http://schemas.microsoft.com/office/drawing/2014/main" id="{FDBA7864-B904-E04B-88A9-5373D89F9E7A}"/>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fld id="{7B21F17F-BF2D-114D-A4A8-0C218FC74095}" type="datetime1">
              <a:rPr lang="en-US" altLang="en-US" sz="1200" smtClean="0">
                <a:latin typeface="Times New Roman" panose="02020603050405020304" pitchFamily="18" charset="0"/>
              </a:rPr>
              <a:pPr/>
              <a:t>5/2/24</a:t>
            </a:fld>
            <a:endParaRPr lang="en-US" altLang="en-US" sz="1200">
              <a:latin typeface="Times New Roman" panose="02020603050405020304" pitchFamily="18" charset="0"/>
            </a:endParaRPr>
          </a:p>
        </p:txBody>
      </p:sp>
      <p:sp>
        <p:nvSpPr>
          <p:cNvPr id="56324" name="Footer Placeholder 2">
            <a:extLst>
              <a:ext uri="{FF2B5EF4-FFF2-40B4-BE49-F238E27FC236}">
                <a16:creationId xmlns:a16="http://schemas.microsoft.com/office/drawing/2014/main" id="{A8389557-22CE-2C45-BE9E-5C735189FD5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ahoma" panose="020B0604030504040204" pitchFamily="34" charset="0"/>
              </a:defRPr>
            </a:lvl1pPr>
            <a:lvl2pPr marL="742950" indent="-285750" defTabSz="931863">
              <a:defRPr sz="2400">
                <a:solidFill>
                  <a:schemeClr val="tx1"/>
                </a:solidFill>
                <a:latin typeface="Tahoma" panose="020B0604030504040204" pitchFamily="34" charset="0"/>
              </a:defRPr>
            </a:lvl2pPr>
            <a:lvl3pPr marL="1143000" indent="-228600" defTabSz="931863">
              <a:defRPr sz="2400">
                <a:solidFill>
                  <a:schemeClr val="tx1"/>
                </a:solidFill>
                <a:latin typeface="Tahoma" panose="020B0604030504040204" pitchFamily="34" charset="0"/>
              </a:defRPr>
            </a:lvl3pPr>
            <a:lvl4pPr marL="1600200" indent="-228600" defTabSz="931863">
              <a:defRPr sz="2400">
                <a:solidFill>
                  <a:schemeClr val="tx1"/>
                </a:solidFill>
                <a:latin typeface="Tahoma" panose="020B0604030504040204" pitchFamily="34" charset="0"/>
              </a:defRPr>
            </a:lvl4pPr>
            <a:lvl5pPr marL="2057400" indent="-228600" defTabSz="931863">
              <a:defRPr sz="2400">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sz="2400">
                <a:solidFill>
                  <a:schemeClr val="tx1"/>
                </a:solidFill>
                <a:latin typeface="Tahoma" panose="020B0604030504040204" pitchFamily="34" charset="0"/>
              </a:defRPr>
            </a:lvl9pPr>
          </a:lstStyle>
          <a:p>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5474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www.statisticshowto.com</a:t>
            </a:r>
            <a:r>
              <a:rPr lang="en-US" dirty="0"/>
              <a:t>/goodness-of-fit-test/</a:t>
            </a:r>
          </a:p>
        </p:txBody>
      </p:sp>
      <p:sp>
        <p:nvSpPr>
          <p:cNvPr id="4" name="Slide Number Placeholder 3"/>
          <p:cNvSpPr>
            <a:spLocks noGrp="1"/>
          </p:cNvSpPr>
          <p:nvPr>
            <p:ph type="sldNum" sz="quarter" idx="5"/>
          </p:nvPr>
        </p:nvSpPr>
        <p:spPr/>
        <p:txBody>
          <a:bodyPr/>
          <a:lstStyle/>
          <a:p>
            <a:fld id="{9EAB2673-769D-41A9-98A7-1FCE653E1CE7}" type="slidenum">
              <a:rPr lang="en-US" smtClean="0"/>
              <a:t>8</a:t>
            </a:fld>
            <a:endParaRPr lang="en-US"/>
          </a:p>
        </p:txBody>
      </p:sp>
    </p:spTree>
    <p:extLst>
      <p:ext uri="{BB962C8B-B14F-4D97-AF65-F5344CB8AC3E}">
        <p14:creationId xmlns:p14="http://schemas.microsoft.com/office/powerpoint/2010/main" val="284943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9</a:t>
            </a:fld>
            <a:endParaRPr lang="en-US"/>
          </a:p>
        </p:txBody>
      </p:sp>
    </p:spTree>
    <p:extLst>
      <p:ext uri="{BB962C8B-B14F-4D97-AF65-F5344CB8AC3E}">
        <p14:creationId xmlns:p14="http://schemas.microsoft.com/office/powerpoint/2010/main" val="397730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endParaRPr lang="en-US" dirty="0"/>
              </a:p>
            </p:txBody>
          </p:sp>
        </mc:Choice>
        <mc:Fallback xmlns="">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MR10"/>
                  </a:rPr>
                  <a:t>So, here is our research hypothesis “people don't choose cards randomly".</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What we're going to want to do now is translate this into some statistical hypotheses, and construct a statistical test of those hypotheses. The test that I'm going to describe to you is </a:t>
                </a:r>
                <a:r>
                  <a:rPr lang="en-US" sz="1800" b="0" i="0" u="none" strike="noStrike" baseline="0" dirty="0">
                    <a:solidFill>
                      <a:srgbClr val="9A00CD"/>
                    </a:solidFill>
                    <a:latin typeface="CMBX10"/>
                  </a:rPr>
                  <a:t>Pearson’s </a:t>
                </a:r>
                <a:r>
                  <a:rPr lang="en-US" sz="1800" i="0">
                    <a:latin typeface="Cambria Math" panose="02040503050406030204" pitchFamily="18" charset="0"/>
                    <a:ea typeface="Cambria Math" panose="02040503050406030204" pitchFamily="18" charset="0"/>
                  </a:rPr>
                  <a:t>𝜒</a:t>
                </a:r>
                <a:r>
                  <a:rPr lang="en-US" sz="1800" b="0" i="0" u="none" strike="noStrike" baseline="0">
                    <a:latin typeface="Cambria Math" panose="02040503050406030204" pitchFamily="18" charset="0"/>
                    <a:ea typeface="Cambria Math" panose="02040503050406030204" pitchFamily="18" charset="0"/>
                  </a:rPr>
                  <a:t>^2</a:t>
                </a:r>
                <a:r>
                  <a:rPr lang="en-US" sz="1800" b="0" i="0" u="none" strike="noStrike" baseline="0" dirty="0">
                    <a:latin typeface="+mn-lt"/>
                  </a:rPr>
                  <a:t> </a:t>
                </a:r>
                <a:r>
                  <a:rPr lang="en-US" sz="1800" b="0" i="0" u="none" strike="noStrike" baseline="0" dirty="0">
                    <a:solidFill>
                      <a:srgbClr val="9A00CD"/>
                    </a:solidFill>
                    <a:latin typeface="CMR7"/>
                  </a:rPr>
                  <a:t> </a:t>
                </a:r>
                <a:r>
                  <a:rPr lang="en-US" sz="1800" b="0" i="0" u="none" strike="noStrike" baseline="0" dirty="0">
                    <a:solidFill>
                      <a:srgbClr val="9A00CD"/>
                    </a:solidFill>
                    <a:latin typeface="CMBX10"/>
                  </a:rPr>
                  <a:t>goodness of fit test</a:t>
                </a:r>
                <a:r>
                  <a:rPr lang="en-US" sz="1800" b="0" i="0" u="none" strike="noStrike" baseline="0" dirty="0">
                    <a:solidFill>
                      <a:srgbClr val="000000"/>
                    </a:solidFill>
                    <a:latin typeface="CMR10"/>
                  </a:rPr>
                  <a:t>, and as is so often the case, we have to begin by carefully constructing our null hypothesis.</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In this case, it's pretty easy. First, let's state the null hypothesis in words:</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MI10"/>
                  </a:rPr>
                  <a:t>H</a:t>
                </a:r>
                <a:r>
                  <a:rPr lang="en-US" sz="1800" b="0" i="0" u="none" strike="noStrike" baseline="0" dirty="0">
                    <a:solidFill>
                      <a:srgbClr val="000000"/>
                    </a:solidFill>
                    <a:latin typeface="CMR7"/>
                  </a:rPr>
                  <a:t>0</a:t>
                </a:r>
                <a:r>
                  <a:rPr lang="en-US" sz="1800" b="0" i="0" u="none" strike="noStrike" baseline="0" dirty="0">
                    <a:solidFill>
                      <a:srgbClr val="000000"/>
                    </a:solidFill>
                    <a:latin typeface="CMR10"/>
                  </a:rPr>
                  <a:t>: All four suits are chosen with equal probability</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Now, because this is statistics, we have to be able to say the same thing in a mathematical way. To do this, let's use the notation </a:t>
                </a:r>
                <a:r>
                  <a:rPr lang="en-US" sz="1800" b="0" i="0" u="none" strike="noStrike" baseline="0" dirty="0" err="1">
                    <a:solidFill>
                      <a:srgbClr val="000000"/>
                    </a:solidFill>
                    <a:latin typeface="CMMI10"/>
                  </a:rPr>
                  <a:t>P</a:t>
                </a:r>
                <a:r>
                  <a:rPr lang="en-US" sz="1800" b="0" i="0" u="none" strike="noStrike" baseline="0" dirty="0" err="1">
                    <a:solidFill>
                      <a:srgbClr val="000000"/>
                    </a:solidFill>
                    <a:latin typeface="CMMI7"/>
                  </a:rPr>
                  <a:t>j</a:t>
                </a:r>
                <a:r>
                  <a:rPr lang="en-US" sz="1800" b="0" i="0" u="none" strike="noStrike" baseline="0" dirty="0">
                    <a:solidFill>
                      <a:srgbClr val="000000"/>
                    </a:solidFill>
                    <a:latin typeface="CMMI7"/>
                  </a:rPr>
                  <a:t> </a:t>
                </a:r>
                <a:r>
                  <a:rPr lang="en-US" sz="1800" b="0" i="0" u="none" strike="noStrike" baseline="0" dirty="0">
                    <a:solidFill>
                      <a:srgbClr val="000000"/>
                    </a:solidFill>
                    <a:latin typeface="CMR10"/>
                  </a:rPr>
                  <a:t>to refer to the true probability that the </a:t>
                </a:r>
                <a:r>
                  <a:rPr lang="en-US" sz="1800" b="0" i="0" u="none" strike="noStrike" baseline="0" dirty="0">
                    <a:solidFill>
                      <a:srgbClr val="000000"/>
                    </a:solidFill>
                    <a:latin typeface="CMMI10"/>
                  </a:rPr>
                  <a:t>j</a:t>
                </a:r>
                <a:r>
                  <a:rPr lang="en-US" sz="1800" b="0" i="0" u="none" strike="noStrike" baseline="0" dirty="0">
                    <a:solidFill>
                      <a:srgbClr val="000000"/>
                    </a:solidFill>
                    <a:latin typeface="CMR10"/>
                  </a:rPr>
                  <a:t>-</a:t>
                </a:r>
                <a:r>
                  <a:rPr lang="en-US" sz="1800" b="0" i="0" u="none" strike="noStrike" baseline="0" dirty="0" err="1">
                    <a:solidFill>
                      <a:srgbClr val="000000"/>
                    </a:solidFill>
                    <a:latin typeface="CMR10"/>
                  </a:rPr>
                  <a:t>th</a:t>
                </a:r>
                <a:r>
                  <a:rPr lang="en-US" sz="1800" b="0" i="0" u="none" strike="noStrike" baseline="0" dirty="0">
                    <a:solidFill>
                      <a:srgbClr val="000000"/>
                    </a:solidFill>
                    <a:latin typeface="CMR10"/>
                  </a:rPr>
                  <a:t> suit is chosen. If the </a:t>
                </a:r>
                <a:r>
                  <a:rPr lang="en-US" sz="1800" b="0" i="0" u="none" strike="noStrike" baseline="0" dirty="0" err="1">
                    <a:solidFill>
                      <a:srgbClr val="000000"/>
                    </a:solidFill>
                    <a:latin typeface="CMR10"/>
                  </a:rPr>
                  <a:t>nullhypothesis</a:t>
                </a:r>
                <a:r>
                  <a:rPr lang="en-US" sz="1800" b="0" i="0" u="none" strike="noStrike" baseline="0" dirty="0">
                    <a:solidFill>
                      <a:srgbClr val="000000"/>
                    </a:solidFill>
                    <a:latin typeface="CMR10"/>
                  </a:rPr>
                  <a:t> is true, then each of the four suits has a 25% chance of being selected: in other words, our null hypothesis claims that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1 = .</a:t>
                </a:r>
                <a:r>
                  <a:rPr lang="en-US" sz="1800" b="0" i="0" u="none" strike="noStrike" baseline="0" dirty="0">
                    <a:solidFill>
                      <a:srgbClr val="000000"/>
                    </a:solidFill>
                    <a:latin typeface="CMR10"/>
                  </a:rPr>
                  <a:t>25,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2 = .</a:t>
                </a:r>
                <a:r>
                  <a:rPr lang="en-US" sz="1800" b="0" i="0" u="none" strike="noStrike" baseline="0" dirty="0">
                    <a:solidFill>
                      <a:srgbClr val="000000"/>
                    </a:solidFill>
                    <a:latin typeface="CMR10"/>
                  </a:rPr>
                  <a:t>25,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3 = .</a:t>
                </a:r>
                <a:r>
                  <a:rPr lang="en-US" sz="1800" b="0" i="0" u="none" strike="noStrike" baseline="0" dirty="0">
                    <a:solidFill>
                      <a:srgbClr val="000000"/>
                    </a:solidFill>
                    <a:latin typeface="CMR10"/>
                  </a:rPr>
                  <a:t>25, and finally that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4 = .</a:t>
                </a:r>
                <a:r>
                  <a:rPr lang="en-US" sz="1800" b="0" i="0" u="none" strike="noStrike" baseline="0" dirty="0">
                    <a:solidFill>
                      <a:srgbClr val="000000"/>
                    </a:solidFill>
                    <a:latin typeface="CMR10"/>
                  </a:rPr>
                  <a:t>25. However, in the same way that we can group our observed frequencies into a vector </a:t>
                </a:r>
                <a:r>
                  <a:rPr lang="en-US" sz="1800" b="0" i="0" u="none" strike="noStrike" baseline="0" dirty="0">
                    <a:solidFill>
                      <a:srgbClr val="000000"/>
                    </a:solidFill>
                    <a:latin typeface="CMMIB10"/>
                  </a:rPr>
                  <a:t>O </a:t>
                </a:r>
                <a:r>
                  <a:rPr lang="en-US" sz="1800" b="0" i="0" u="none" strike="noStrike" baseline="0" dirty="0">
                    <a:solidFill>
                      <a:srgbClr val="000000"/>
                    </a:solidFill>
                    <a:latin typeface="CMR10"/>
                  </a:rPr>
                  <a:t>that </a:t>
                </a:r>
                <a:r>
                  <a:rPr lang="en-US" sz="1800" b="0" i="0" u="none" strike="noStrike" baseline="0" dirty="0" err="1">
                    <a:solidFill>
                      <a:srgbClr val="000000"/>
                    </a:solidFill>
                    <a:latin typeface="CMR10"/>
                  </a:rPr>
                  <a:t>summarises</a:t>
                </a:r>
                <a:r>
                  <a:rPr lang="en-US" sz="1800" b="0" i="0" u="none" strike="noStrike" baseline="0" dirty="0">
                    <a:solidFill>
                      <a:srgbClr val="000000"/>
                    </a:solidFill>
                    <a:latin typeface="CMR10"/>
                  </a:rPr>
                  <a:t> the entire data set, we can use </a:t>
                </a:r>
                <a:r>
                  <a:rPr lang="en-US" sz="1800" b="0" i="0" u="none" strike="noStrike" baseline="0" dirty="0">
                    <a:solidFill>
                      <a:srgbClr val="000000"/>
                    </a:solidFill>
                    <a:latin typeface="CMMIB10"/>
                  </a:rPr>
                  <a:t>P </a:t>
                </a:r>
                <a:r>
                  <a:rPr lang="en-US" sz="1800" b="0" i="0" u="none" strike="noStrike" baseline="0" dirty="0">
                    <a:solidFill>
                      <a:srgbClr val="000000"/>
                    </a:solidFill>
                    <a:latin typeface="CMR10"/>
                  </a:rPr>
                  <a:t>to refer to the probabilities that correspond to our null hypothesis. So if I let the vector </a:t>
                </a:r>
                <a:r>
                  <a:rPr lang="en-US" sz="1800" b="0" i="0" u="none" strike="noStrike" baseline="0" dirty="0">
                    <a:solidFill>
                      <a:srgbClr val="000000"/>
                    </a:solidFill>
                    <a:latin typeface="CMMIB10"/>
                  </a:rPr>
                  <a:t>P =</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MI10"/>
                  </a:rPr>
                  <a:t>P</a:t>
                </a:r>
                <a:r>
                  <a:rPr lang="en-US" sz="1800" b="0" i="0" u="none" strike="noStrike" baseline="0" dirty="0">
                    <a:solidFill>
                      <a:srgbClr val="000000"/>
                    </a:solidFill>
                    <a:latin typeface="CMR7"/>
                  </a:rPr>
                  <a:t>1</a:t>
                </a:r>
                <a:r>
                  <a:rPr lang="en-US" sz="1800" b="0" i="0" u="none" strike="noStrike" baseline="0" dirty="0">
                    <a:solidFill>
                      <a:srgbClr val="000000"/>
                    </a:solidFill>
                    <a:latin typeface="CMMI10"/>
                  </a:rPr>
                  <a:t>, P</a:t>
                </a:r>
                <a:r>
                  <a:rPr lang="en-US" sz="1800" b="0" i="0" u="none" strike="noStrike" baseline="0" dirty="0">
                    <a:solidFill>
                      <a:srgbClr val="000000"/>
                    </a:solidFill>
                    <a:latin typeface="CMR7"/>
                  </a:rPr>
                  <a:t>2</a:t>
                </a:r>
                <a:r>
                  <a:rPr lang="en-US" sz="1800" b="0" i="0" u="none" strike="noStrike" baseline="0" dirty="0">
                    <a:solidFill>
                      <a:srgbClr val="000000"/>
                    </a:solidFill>
                    <a:latin typeface="CMMI10"/>
                  </a:rPr>
                  <a:t>, P</a:t>
                </a:r>
                <a:r>
                  <a:rPr lang="en-US" sz="1800" b="0" i="0" u="none" strike="noStrike" baseline="0" dirty="0">
                    <a:solidFill>
                      <a:srgbClr val="000000"/>
                    </a:solidFill>
                    <a:latin typeface="CMR7"/>
                  </a:rPr>
                  <a:t>3</a:t>
                </a:r>
                <a:r>
                  <a:rPr lang="en-US" sz="1800" b="0" i="0" u="none" strike="noStrike" baseline="0" dirty="0">
                    <a:solidFill>
                      <a:srgbClr val="000000"/>
                    </a:solidFill>
                    <a:latin typeface="CMMI10"/>
                  </a:rPr>
                  <a:t>, P</a:t>
                </a:r>
                <a:r>
                  <a:rPr lang="en-US" sz="1800" b="0" i="0" u="none" strike="noStrike" baseline="0" dirty="0">
                    <a:solidFill>
                      <a:srgbClr val="000000"/>
                    </a:solidFill>
                    <a:latin typeface="CMR7"/>
                  </a:rPr>
                  <a:t>4)</a:t>
                </a:r>
                <a:r>
                  <a:rPr lang="en-US" sz="1800" b="0" i="0" u="none" strike="noStrike" baseline="0" dirty="0">
                    <a:solidFill>
                      <a:srgbClr val="000000"/>
                    </a:solidFill>
                    <a:latin typeface="TeX-matha10"/>
                  </a:rPr>
                  <a:t> </a:t>
                </a:r>
                <a:r>
                  <a:rPr lang="en-US" sz="1800" b="0" i="0" u="none" strike="noStrike" baseline="0" dirty="0">
                    <a:solidFill>
                      <a:srgbClr val="000000"/>
                    </a:solidFill>
                    <a:latin typeface="CMR10"/>
                  </a:rPr>
                  <a:t>refer to the collection of probabilities that describe our null hypothesis, then we have</a:t>
                </a:r>
              </a:p>
              <a:p>
                <a:pPr algn="l"/>
                <a:endParaRPr lang="en-US" sz="1800" b="0" i="0" u="none" strike="noStrike" baseline="0" dirty="0">
                  <a:solidFill>
                    <a:srgbClr val="000000"/>
                  </a:solidFill>
                  <a:latin typeface="CMR10"/>
                </a:endParaRPr>
              </a:p>
              <a:p>
                <a:pPr algn="l"/>
                <a:r>
                  <a:rPr lang="pt-BR" sz="1800" b="0" i="0" u="none" strike="noStrike" baseline="0" dirty="0">
                    <a:solidFill>
                      <a:srgbClr val="000000"/>
                    </a:solidFill>
                    <a:latin typeface="CMMI10"/>
                  </a:rPr>
                  <a:t>H</a:t>
                </a:r>
                <a:r>
                  <a:rPr lang="pt-BR" sz="1800" b="0" i="0" u="none" strike="noStrike" baseline="0" dirty="0">
                    <a:solidFill>
                      <a:srgbClr val="000000"/>
                    </a:solidFill>
                    <a:latin typeface="CMR7"/>
                  </a:rPr>
                  <a:t>0</a:t>
                </a:r>
                <a:r>
                  <a:rPr lang="pt-BR" sz="1800" b="0" i="0" u="none" strike="noStrike" baseline="0" dirty="0">
                    <a:solidFill>
                      <a:srgbClr val="000000"/>
                    </a:solidFill>
                    <a:latin typeface="CMR10"/>
                  </a:rPr>
                  <a:t>: </a:t>
                </a:r>
                <a:r>
                  <a:rPr lang="pt-BR" sz="1800" b="0" i="0" u="none" strike="noStrike" baseline="0" dirty="0">
                    <a:solidFill>
                      <a:srgbClr val="000000"/>
                    </a:solidFill>
                    <a:latin typeface="CMMIB10"/>
                  </a:rPr>
                  <a:t>P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r>
                  <a:rPr lang="pt-BR" sz="1800" b="0" i="0" u="none" strike="noStrike" baseline="0" dirty="0">
                    <a:solidFill>
                      <a:srgbClr val="000000"/>
                    </a:solidFill>
                    <a:latin typeface="TeX-matha10"/>
                  </a:rPr>
                  <a:t>)</a:t>
                </a:r>
              </a:p>
              <a:p>
                <a:pPr algn="l"/>
                <a:endParaRPr lang="pt-BR" sz="1800" b="0" i="0" u="none" strike="noStrike" baseline="0" dirty="0">
                  <a:solidFill>
                    <a:srgbClr val="000000"/>
                  </a:solidFill>
                  <a:latin typeface="TeX-matha10"/>
                </a:endParaRPr>
              </a:p>
              <a:p>
                <a:pPr algn="l"/>
                <a:r>
                  <a:rPr lang="en-US" sz="1800" b="0" i="0" u="none" strike="noStrike" baseline="0" dirty="0">
                    <a:solidFill>
                      <a:srgbClr val="000000"/>
                    </a:solidFill>
                    <a:latin typeface="CMR10"/>
                  </a:rPr>
                  <a:t>In this particular instance, our null hypothesis corresponds to a vector of probabilities </a:t>
                </a:r>
                <a:r>
                  <a:rPr lang="en-US" sz="1800" b="0" i="0" u="none" strike="noStrike" baseline="0" dirty="0">
                    <a:solidFill>
                      <a:srgbClr val="000000"/>
                    </a:solidFill>
                    <a:latin typeface="CMMIB10"/>
                  </a:rPr>
                  <a:t>P </a:t>
                </a:r>
                <a:r>
                  <a:rPr lang="en-US" sz="1800" b="0" i="0" u="none" strike="noStrike" baseline="0" dirty="0">
                    <a:solidFill>
                      <a:srgbClr val="000000"/>
                    </a:solidFill>
                    <a:latin typeface="CMR10"/>
                  </a:rPr>
                  <a:t>in which all of the probabilities are equal to one another. But this doesn't have to be the case. For instance, if the experimental task was for people to imagine they were drawing from a deck that had twice as many clubs as any other suit, then the null hypothesis would correspond to something like </a:t>
                </a:r>
                <a:r>
                  <a:rPr lang="en-US" sz="1800" b="0" i="0" u="none" strike="noStrike" baseline="0" dirty="0">
                    <a:solidFill>
                      <a:srgbClr val="000000"/>
                    </a:solidFill>
                    <a:latin typeface="CMMIB10"/>
                  </a:rPr>
                  <a:t>P= </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R10"/>
                  </a:rPr>
                  <a:t>4</a:t>
                </a:r>
                <a:r>
                  <a:rPr lang="pt-BR" sz="1800" b="0" i="0" u="none" strike="noStrike" baseline="0" dirty="0">
                    <a:solidFill>
                      <a:srgbClr val="000000"/>
                    </a:solidFill>
                    <a:latin typeface="CMMI10"/>
                  </a:rPr>
                  <a:t>, .</a:t>
                </a:r>
                <a:r>
                  <a:rPr lang="en-US" sz="1800" b="0" i="0" u="none" strike="noStrike" baseline="0" dirty="0">
                    <a:solidFill>
                      <a:srgbClr val="000000"/>
                    </a:solidFill>
                    <a:latin typeface="CMR10"/>
                  </a:rPr>
                  <a:t>2</a:t>
                </a:r>
                <a:r>
                  <a:rPr lang="pt-BR" sz="1800" b="0" i="0" u="none" strike="noStrike" baseline="0" dirty="0">
                    <a:solidFill>
                      <a:srgbClr val="000000"/>
                    </a:solidFill>
                    <a:latin typeface="CMMI10"/>
                  </a:rPr>
                  <a:t>, .</a:t>
                </a:r>
                <a:r>
                  <a:rPr lang="en-US" sz="1800" b="0" i="0" u="none" strike="noStrike" baseline="0" dirty="0">
                    <a:solidFill>
                      <a:srgbClr val="000000"/>
                    </a:solidFill>
                    <a:latin typeface="CMR10"/>
                  </a:rPr>
                  <a:t>2</a:t>
                </a:r>
                <a:r>
                  <a:rPr lang="pt-BR" sz="1800" b="0" i="0" u="none" strike="noStrike" baseline="0" dirty="0">
                    <a:solidFill>
                      <a:srgbClr val="000000"/>
                    </a:solidFill>
                    <a:latin typeface="CMMI10"/>
                  </a:rPr>
                  <a:t>, .</a:t>
                </a:r>
                <a:r>
                  <a:rPr lang="en-US" sz="1800" b="0" i="0" u="none" strike="noStrike" baseline="0" dirty="0">
                    <a:solidFill>
                      <a:srgbClr val="000000"/>
                    </a:solidFill>
                    <a:latin typeface="CMR10"/>
                  </a:rPr>
                  <a:t>2</a:t>
                </a:r>
                <a:r>
                  <a:rPr lang="en-US" sz="1800" b="0" i="0" u="none" strike="noStrike" baseline="0" dirty="0">
                    <a:solidFill>
                      <a:srgbClr val="000000"/>
                    </a:solidFill>
                    <a:latin typeface="TeX-matha10"/>
                  </a:rPr>
                  <a:t>)</a:t>
                </a:r>
                <a:r>
                  <a:rPr lang="en-US" sz="1800" b="0" i="0" u="none" strike="noStrike" baseline="0" dirty="0">
                    <a:solidFill>
                      <a:srgbClr val="000000"/>
                    </a:solidFill>
                    <a:latin typeface="CMR10"/>
                  </a:rPr>
                  <a:t>. As long as the probabilities are all positive numbers, and they all sum to 1, then it's a perfectly legitimate choice for the null hypothesis. However, the most common use of the goodness of fit test is to test a null hypothesis that all of the categories are equally likely, so we'll stick to that for our example.</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What about our alternative hypothesis, </a:t>
                </a:r>
                <a:r>
                  <a:rPr lang="en-US" sz="1800" b="0" i="0" u="none" strike="noStrike" baseline="0" dirty="0">
                    <a:solidFill>
                      <a:srgbClr val="000000"/>
                    </a:solidFill>
                    <a:latin typeface="CMMI10"/>
                  </a:rPr>
                  <a:t>H</a:t>
                </a:r>
                <a:r>
                  <a:rPr lang="en-US" sz="1800" b="0" i="0" u="none" strike="noStrike" baseline="0" dirty="0">
                    <a:solidFill>
                      <a:srgbClr val="000000"/>
                    </a:solidFill>
                    <a:latin typeface="CMR7"/>
                  </a:rPr>
                  <a:t>1</a:t>
                </a:r>
                <a:r>
                  <a:rPr lang="en-US" sz="1800" b="0" i="0" u="none" strike="noStrike" baseline="0" dirty="0">
                    <a:solidFill>
                      <a:srgbClr val="000000"/>
                    </a:solidFill>
                    <a:latin typeface="CMR10"/>
                  </a:rPr>
                  <a:t>? All we're really interested in is demonstrating that the probabilities involved aren't all identical (that is, people's choices weren't completely random). As a consequence, the “human friendly" versions of our hypotheses look like this:</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MI10"/>
                  </a:rPr>
                  <a:t>H</a:t>
                </a:r>
                <a:r>
                  <a:rPr lang="en-US" sz="1800" b="0" i="0" u="none" strike="noStrike" baseline="0" dirty="0">
                    <a:solidFill>
                      <a:srgbClr val="000000"/>
                    </a:solidFill>
                    <a:latin typeface="CMR7"/>
                  </a:rPr>
                  <a:t>0</a:t>
                </a:r>
                <a:r>
                  <a:rPr lang="en-US" sz="1800" b="0" i="0" u="none" strike="noStrike" baseline="0" dirty="0">
                    <a:solidFill>
                      <a:srgbClr val="000000"/>
                    </a:solidFill>
                    <a:latin typeface="CMR10"/>
                  </a:rPr>
                  <a:t>: All four suits are chosen with equal probability</a:t>
                </a:r>
              </a:p>
              <a:p>
                <a:pPr algn="l"/>
                <a:r>
                  <a:rPr lang="en-US" sz="1800" b="0" i="0" u="none" strike="noStrike" baseline="0" dirty="0">
                    <a:solidFill>
                      <a:srgbClr val="000000"/>
                    </a:solidFill>
                    <a:latin typeface="CMMI10"/>
                  </a:rPr>
                  <a:t>H</a:t>
                </a:r>
                <a:r>
                  <a:rPr lang="en-US" sz="1800" b="0" i="0" u="none" strike="noStrike" baseline="0" dirty="0">
                    <a:solidFill>
                      <a:srgbClr val="000000"/>
                    </a:solidFill>
                    <a:latin typeface="CMR7"/>
                  </a:rPr>
                  <a:t>1</a:t>
                </a:r>
                <a:r>
                  <a:rPr lang="en-US" sz="1800" b="0" i="0" u="none" strike="noStrike" baseline="0" dirty="0">
                    <a:solidFill>
                      <a:srgbClr val="000000"/>
                    </a:solidFill>
                    <a:latin typeface="CMR10"/>
                  </a:rPr>
                  <a:t>: At least one of the suit-choice probabilities </a:t>
                </a:r>
                <a:r>
                  <a:rPr lang="en-US" sz="1800" b="0" i="0" u="none" strike="noStrike" baseline="0" dirty="0">
                    <a:solidFill>
                      <a:srgbClr val="000000"/>
                    </a:solidFill>
                    <a:latin typeface="CMTI10"/>
                  </a:rPr>
                  <a:t>isn't </a:t>
                </a:r>
                <a:r>
                  <a:rPr lang="en-US" sz="1800" b="0" i="0" u="none" strike="noStrike" baseline="0" dirty="0">
                    <a:solidFill>
                      <a:srgbClr val="000000"/>
                    </a:solidFill>
                    <a:latin typeface="CMR10"/>
                  </a:rPr>
                  <a:t>.25</a:t>
                </a:r>
              </a:p>
              <a:p>
                <a:pPr algn="l"/>
                <a:endParaRPr lang="en-US" sz="1800" b="0" i="0" u="none" strike="noStrike" baseline="0" dirty="0">
                  <a:solidFill>
                    <a:srgbClr val="000000"/>
                  </a:solidFill>
                  <a:latin typeface="CMR10"/>
                </a:endParaRPr>
              </a:p>
              <a:p>
                <a:pPr algn="l"/>
                <a:r>
                  <a:rPr lang="en-US" sz="1800" b="0" i="0" u="none" strike="noStrike" baseline="0" dirty="0">
                    <a:solidFill>
                      <a:srgbClr val="000000"/>
                    </a:solidFill>
                    <a:latin typeface="CMR10"/>
                  </a:rPr>
                  <a:t>and the “mathematician friendly" version is</a:t>
                </a:r>
              </a:p>
              <a:p>
                <a:pPr algn="l"/>
                <a:r>
                  <a:rPr lang="pt-BR" sz="1800" b="0" i="0" u="none" strike="noStrike" baseline="0" dirty="0">
                    <a:solidFill>
                      <a:srgbClr val="000000"/>
                    </a:solidFill>
                    <a:latin typeface="CMMI10"/>
                  </a:rPr>
                  <a:t>H</a:t>
                </a:r>
                <a:r>
                  <a:rPr lang="pt-BR" sz="1800" b="0" i="0" u="none" strike="noStrike" baseline="0" dirty="0">
                    <a:solidFill>
                      <a:srgbClr val="000000"/>
                    </a:solidFill>
                    <a:latin typeface="CMR7"/>
                  </a:rPr>
                  <a:t>0</a:t>
                </a:r>
                <a:r>
                  <a:rPr lang="pt-BR" sz="1800" b="0" i="0" u="none" strike="noStrike" baseline="0" dirty="0">
                    <a:solidFill>
                      <a:srgbClr val="000000"/>
                    </a:solidFill>
                    <a:latin typeface="CMR10"/>
                  </a:rPr>
                  <a:t>: </a:t>
                </a:r>
                <a:r>
                  <a:rPr lang="pt-BR" sz="1800" b="0" i="0" u="none" strike="noStrike" baseline="0" dirty="0">
                    <a:solidFill>
                      <a:srgbClr val="000000"/>
                    </a:solidFill>
                    <a:latin typeface="CMMIB10"/>
                  </a:rPr>
                  <a:t>P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endParaRPr lang="pt-BR" sz="1800" b="0" i="0" u="none" strike="noStrike" baseline="0" dirty="0">
                  <a:solidFill>
                    <a:srgbClr val="000000"/>
                  </a:solidFill>
                  <a:latin typeface="TeX-matha10"/>
                </a:endParaRPr>
              </a:p>
              <a:p>
                <a:pPr algn="l"/>
                <a:r>
                  <a:rPr lang="pt-BR" sz="1800" b="0" i="0" u="none" strike="noStrike" baseline="0" dirty="0">
                    <a:solidFill>
                      <a:srgbClr val="000000"/>
                    </a:solidFill>
                    <a:latin typeface="CMMI10"/>
                  </a:rPr>
                  <a:t>H</a:t>
                </a:r>
                <a:r>
                  <a:rPr lang="pt-BR" sz="1800" b="0" i="0" u="none" strike="noStrike" baseline="0" dirty="0">
                    <a:solidFill>
                      <a:srgbClr val="000000"/>
                    </a:solidFill>
                    <a:latin typeface="CMR7"/>
                  </a:rPr>
                  <a:t>1</a:t>
                </a:r>
                <a:r>
                  <a:rPr lang="pt-BR" sz="1800" b="0" i="0" u="none" strike="noStrike" baseline="0" dirty="0">
                    <a:solidFill>
                      <a:srgbClr val="000000"/>
                    </a:solidFill>
                    <a:latin typeface="CMR10"/>
                  </a:rPr>
                  <a:t>: </a:t>
                </a:r>
                <a:r>
                  <a:rPr lang="pt-BR" sz="1800" b="0" i="0" u="none" strike="noStrike" baseline="0" dirty="0">
                    <a:solidFill>
                      <a:srgbClr val="000000"/>
                    </a:solidFill>
                    <a:latin typeface="CMMIB10"/>
                  </a:rPr>
                  <a:t>P !=</a:t>
                </a:r>
                <a:r>
                  <a:rPr lang="pt-BR" sz="1800" b="0" i="0" u="none" strike="noStrike" baseline="0" dirty="0">
                    <a:solidFill>
                      <a:srgbClr val="000000"/>
                    </a:solidFill>
                    <a:latin typeface="TeX-matha10"/>
                  </a:rPr>
                  <a:t> (</a:t>
                </a:r>
                <a:r>
                  <a:rPr lang="pt-BR" sz="1800" b="0" i="0" u="none" strike="noStrike" baseline="0" dirty="0">
                    <a:solidFill>
                      <a:srgbClr val="000000"/>
                    </a:solidFill>
                    <a:latin typeface="CMMI10"/>
                  </a:rPr>
                  <a:t>:</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r>
                  <a:rPr lang="pt-BR" sz="1800" b="0" i="0" u="none" strike="noStrike" baseline="0" dirty="0">
                    <a:solidFill>
                      <a:srgbClr val="000000"/>
                    </a:solidFill>
                    <a:latin typeface="CMMI10"/>
                  </a:rPr>
                  <a:t>, .</a:t>
                </a:r>
                <a:r>
                  <a:rPr lang="pt-BR" sz="1800" b="0" i="0" u="none" strike="noStrike" baseline="0" dirty="0">
                    <a:solidFill>
                      <a:srgbClr val="000000"/>
                    </a:solidFill>
                    <a:latin typeface="CMR10"/>
                  </a:rPr>
                  <a:t>25)</a:t>
                </a:r>
                <a:endParaRPr lang="pt-BR" sz="1800" b="0" i="0" u="none" strike="noStrike" baseline="0" dirty="0">
                  <a:solidFill>
                    <a:srgbClr val="000000"/>
                  </a:solidFill>
                  <a:latin typeface="TeX-matha10"/>
                </a:endParaRPr>
              </a:p>
              <a:p>
                <a:pPr algn="l"/>
                <a:endParaRPr lang="pt-BR" sz="1800" b="0" i="0" u="none" strike="noStrike" baseline="0" dirty="0">
                  <a:solidFill>
                    <a:srgbClr val="000000"/>
                  </a:solidFill>
                  <a:latin typeface="TeX-matha10"/>
                </a:endParaRPr>
              </a:p>
              <a:p>
                <a:pPr algn="l"/>
                <a:r>
                  <a:rPr lang="en-US" sz="1800" b="0" i="0" u="none" strike="noStrike" baseline="0" dirty="0">
                    <a:solidFill>
                      <a:srgbClr val="000000"/>
                    </a:solidFill>
                    <a:latin typeface="CMR10"/>
                  </a:rPr>
                  <a:t>Conveniently, the mathematical version of the hypotheses looks quite similar to an </a:t>
                </a:r>
                <a:r>
                  <a:rPr lang="en-US" sz="1800" b="0" i="0" u="none" strike="noStrike" baseline="0" dirty="0">
                    <a:solidFill>
                      <a:srgbClr val="000000"/>
                    </a:solidFill>
                    <a:latin typeface="CMSS10"/>
                  </a:rPr>
                  <a:t>R </a:t>
                </a:r>
                <a:r>
                  <a:rPr lang="en-US" sz="1800" b="0" i="0" u="none" strike="noStrike" baseline="0" dirty="0">
                    <a:solidFill>
                      <a:srgbClr val="000000"/>
                    </a:solidFill>
                    <a:latin typeface="CMR10"/>
                  </a:rPr>
                  <a:t>command defining a vector. So maybe what I should do is store the </a:t>
                </a:r>
                <a:r>
                  <a:rPr lang="en-US" sz="1800" b="0" i="0" u="none" strike="noStrike" baseline="0" dirty="0">
                    <a:solidFill>
                      <a:srgbClr val="000000"/>
                    </a:solidFill>
                    <a:latin typeface="CMMIB10"/>
                  </a:rPr>
                  <a:t>P </a:t>
                </a:r>
                <a:r>
                  <a:rPr lang="en-US" sz="1800" b="0" i="0" u="none" strike="noStrike" baseline="0" dirty="0">
                    <a:solidFill>
                      <a:srgbClr val="000000"/>
                    </a:solidFill>
                    <a:latin typeface="CMR10"/>
                  </a:rPr>
                  <a:t>vector in </a:t>
                </a:r>
                <a:r>
                  <a:rPr lang="en-US" sz="1800" b="0" i="0" u="none" strike="noStrike" baseline="0" dirty="0">
                    <a:solidFill>
                      <a:srgbClr val="000000"/>
                    </a:solidFill>
                    <a:latin typeface="CMSS10"/>
                  </a:rPr>
                  <a:t>R </a:t>
                </a:r>
                <a:r>
                  <a:rPr lang="en-US" sz="1800" b="0" i="0" u="none" strike="noStrike" baseline="0" dirty="0">
                    <a:solidFill>
                      <a:srgbClr val="000000"/>
                    </a:solidFill>
                    <a:latin typeface="CMR10"/>
                  </a:rPr>
                  <a:t>as well, since we're almost certainly going to need it later. We'll call this </a:t>
                </a:r>
                <a:r>
                  <a:rPr lang="en-US" sz="1800" b="0" i="0" u="none" strike="noStrike" baseline="0" dirty="0">
                    <a:solidFill>
                      <a:srgbClr val="000000"/>
                    </a:solidFill>
                    <a:latin typeface="CMSS10"/>
                  </a:rPr>
                  <a:t>R </a:t>
                </a:r>
                <a:r>
                  <a:rPr lang="en-US" sz="1800" b="0" i="0" u="none" strike="noStrike" baseline="0" dirty="0">
                    <a:solidFill>
                      <a:srgbClr val="000000"/>
                    </a:solidFill>
                    <a:latin typeface="CMR10"/>
                  </a:rPr>
                  <a:t>vector </a:t>
                </a:r>
                <a:r>
                  <a:rPr lang="en-US" sz="1800" b="0" i="0" u="none" strike="noStrike" baseline="0" dirty="0">
                    <a:solidFill>
                      <a:srgbClr val="000080"/>
                    </a:solidFill>
                    <a:latin typeface="CMTT9"/>
                  </a:rPr>
                  <a:t>probabilities</a:t>
                </a:r>
                <a:r>
                  <a:rPr lang="en-US" sz="1800" b="0" i="0" u="none" strike="noStrike" baseline="0" dirty="0">
                    <a:solidFill>
                      <a:srgbClr val="000000"/>
                    </a:solidFill>
                    <a:latin typeface="CMR10"/>
                  </a:rPr>
                  <a:t>,</a:t>
                </a:r>
              </a:p>
              <a:p>
                <a:pPr algn="l"/>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probabilities &lt;- c(clubs = .25, diamonds = .25, hearts = .25, spades = .25)</a:t>
                </a:r>
              </a:p>
              <a:p>
                <a:pPr algn="l"/>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probabilities</a:t>
                </a:r>
              </a:p>
              <a:p>
                <a:pPr algn="l"/>
                <a:endParaRPr lang="en-US" sz="1800" b="0" i="0" u="none" strike="noStrike" baseline="0" dirty="0">
                  <a:solidFill>
                    <a:srgbClr val="666680"/>
                  </a:solidFill>
                  <a:latin typeface="CMTT9"/>
                </a:endParaRPr>
              </a:p>
              <a:p>
                <a:pPr algn="l"/>
                <a:r>
                  <a:rPr lang="en-US" sz="1800" b="0" i="0" u="none" strike="noStrike" baseline="0" dirty="0">
                    <a:solidFill>
                      <a:srgbClr val="666680"/>
                    </a:solidFill>
                    <a:latin typeface="CMTT9"/>
                  </a:rPr>
                  <a:t>clubs diamonds hearts spades</a:t>
                </a:r>
              </a:p>
              <a:p>
                <a:pPr algn="l"/>
                <a:r>
                  <a:rPr lang="en-US" sz="1800" b="0" i="0" u="none" strike="noStrike" baseline="0" dirty="0">
                    <a:solidFill>
                      <a:srgbClr val="666680"/>
                    </a:solidFill>
                    <a:latin typeface="CMTT9"/>
                  </a:rPr>
                  <a:t>0.25 0.25 0.25 0.25</a:t>
                </a:r>
                <a:endParaRPr lang="en-US" dirty="0"/>
              </a:p>
            </p:txBody>
          </p:sp>
        </mc:Fallback>
      </mc:AlternateContent>
      <p:sp>
        <p:nvSpPr>
          <p:cNvPr id="4" name="Slide Number Placeholder 3"/>
          <p:cNvSpPr>
            <a:spLocks noGrp="1"/>
          </p:cNvSpPr>
          <p:nvPr>
            <p:ph type="sldNum" sz="quarter" idx="5"/>
          </p:nvPr>
        </p:nvSpPr>
        <p:spPr/>
        <p:txBody>
          <a:bodyPr/>
          <a:lstStyle/>
          <a:p>
            <a:fld id="{9EAB2673-769D-41A9-98A7-1FCE653E1CE7}" type="slidenum">
              <a:rPr lang="en-US" smtClean="0"/>
              <a:t>10</a:t>
            </a:fld>
            <a:endParaRPr lang="en-US"/>
          </a:p>
        </p:txBody>
      </p:sp>
    </p:spTree>
    <p:extLst>
      <p:ext uri="{BB962C8B-B14F-4D97-AF65-F5344CB8AC3E}">
        <p14:creationId xmlns:p14="http://schemas.microsoft.com/office/powerpoint/2010/main" val="2187760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9EAB2673-769D-41A9-98A7-1FCE653E1CE7}" type="slidenum">
              <a:rPr lang="en-US" smtClean="0"/>
              <a:t>11</a:t>
            </a:fld>
            <a:endParaRPr lang="en-US"/>
          </a:p>
        </p:txBody>
      </p:sp>
    </p:spTree>
    <p:extLst>
      <p:ext uri="{BB962C8B-B14F-4D97-AF65-F5344CB8AC3E}">
        <p14:creationId xmlns:p14="http://schemas.microsoft.com/office/powerpoint/2010/main" val="45203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81000" y="5807075"/>
            <a:ext cx="2133600" cy="365125"/>
          </a:xfrm>
        </p:spPr>
        <p:txBody>
          <a:bodyPr/>
          <a:lstStyle/>
          <a:p>
            <a:endParaRPr lang="en-US" dirty="0"/>
          </a:p>
        </p:txBody>
      </p:sp>
      <p:sp>
        <p:nvSpPr>
          <p:cNvPr id="5" name="Footer Placeholder 4"/>
          <p:cNvSpPr>
            <a:spLocks noGrp="1"/>
          </p:cNvSpPr>
          <p:nvPr>
            <p:ph type="ftr" sz="quarter" idx="11"/>
          </p:nvPr>
        </p:nvSpPr>
        <p:spPr>
          <a:xfrm>
            <a:off x="3124200" y="5807075"/>
            <a:ext cx="2895600" cy="365125"/>
          </a:xfrm>
        </p:spPr>
        <p:txBody>
          <a:bodyPr/>
          <a:lstStyle/>
          <a:p>
            <a:endParaRPr lang="en-US" dirty="0"/>
          </a:p>
        </p:txBody>
      </p:sp>
      <p:sp>
        <p:nvSpPr>
          <p:cNvPr id="6"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381000" y="5807075"/>
            <a:ext cx="2133600" cy="365125"/>
          </a:xfrm>
        </p:spPr>
        <p:txBody>
          <a:bodyPr/>
          <a:lstStyle/>
          <a:p>
            <a:endParaRPr lang="en-US" dirty="0"/>
          </a:p>
        </p:txBody>
      </p:sp>
      <p:sp>
        <p:nvSpPr>
          <p:cNvPr id="8" name="Footer Placeholder 4"/>
          <p:cNvSpPr>
            <a:spLocks noGrp="1"/>
          </p:cNvSpPr>
          <p:nvPr>
            <p:ph type="ftr" sz="quarter" idx="11"/>
          </p:nvPr>
        </p:nvSpPr>
        <p:spPr>
          <a:xfrm>
            <a:off x="3124200" y="5807075"/>
            <a:ext cx="2895600" cy="365125"/>
          </a:xfrm>
        </p:spPr>
        <p:txBody>
          <a:bodyPr/>
          <a:lstStyle/>
          <a:p>
            <a:endParaRPr lang="en-US" dirty="0"/>
          </a:p>
        </p:txBody>
      </p:sp>
      <p:sp>
        <p:nvSpPr>
          <p:cNvPr id="9"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381000" y="5807075"/>
            <a:ext cx="2133600" cy="365125"/>
          </a:xfrm>
        </p:spPr>
        <p:txBody>
          <a:bodyPr/>
          <a:lstStyle/>
          <a:p>
            <a:endParaRPr lang="en-US" dirty="0"/>
          </a:p>
        </p:txBody>
      </p:sp>
      <p:sp>
        <p:nvSpPr>
          <p:cNvPr id="8" name="Footer Placeholder 4"/>
          <p:cNvSpPr>
            <a:spLocks noGrp="1"/>
          </p:cNvSpPr>
          <p:nvPr>
            <p:ph type="ftr" sz="quarter" idx="11"/>
          </p:nvPr>
        </p:nvSpPr>
        <p:spPr>
          <a:xfrm>
            <a:off x="3124200" y="5807075"/>
            <a:ext cx="2895600" cy="365125"/>
          </a:xfrm>
        </p:spPr>
        <p:txBody>
          <a:bodyPr/>
          <a:lstStyle/>
          <a:p>
            <a:endParaRPr lang="en-US" dirty="0"/>
          </a:p>
        </p:txBody>
      </p:sp>
      <p:sp>
        <p:nvSpPr>
          <p:cNvPr id="9"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0" name="Picture 9" descr="UCCS Signature - 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300" y="2438400"/>
            <a:ext cx="7391400" cy="1023257"/>
          </a:xfrm>
          <a:prstGeom prst="rect">
            <a:avLst/>
          </a:prstGeom>
        </p:spPr>
      </p:pic>
      <p:pic>
        <p:nvPicPr>
          <p:cNvPr id="5" name="Picture 4" descr="UCwCampuses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0" y="4191000"/>
            <a:ext cx="5029200" cy="960704"/>
          </a:xfrm>
          <a:prstGeom prst="rect">
            <a:avLst/>
          </a:prstGeom>
        </p:spPr>
      </p:pic>
    </p:spTree>
    <p:extLst>
      <p:ext uri="{BB962C8B-B14F-4D97-AF65-F5344CB8AC3E}">
        <p14:creationId xmlns:p14="http://schemas.microsoft.com/office/powerpoint/2010/main" val="173747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609600"/>
          </a:xfrm>
        </p:spPr>
        <p:txBody>
          <a:bodyPr/>
          <a:lstStyle/>
          <a:p>
            <a:r>
              <a:rPr lang="en-US"/>
              <a:t>Click to edit Master title style</a:t>
            </a:r>
          </a:p>
        </p:txBody>
      </p:sp>
      <p:sp>
        <p:nvSpPr>
          <p:cNvPr id="3" name="Text Placeholder 2"/>
          <p:cNvSpPr>
            <a:spLocks noGrp="1"/>
          </p:cNvSpPr>
          <p:nvPr>
            <p:ph type="body" sz="half" idx="1"/>
          </p:nvPr>
        </p:nvSpPr>
        <p:spPr>
          <a:xfrm>
            <a:off x="304800" y="1295400"/>
            <a:ext cx="41148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295400"/>
            <a:ext cx="41148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41148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059">
            <a:extLst>
              <a:ext uri="{FF2B5EF4-FFF2-40B4-BE49-F238E27FC236}">
                <a16:creationId xmlns:a16="http://schemas.microsoft.com/office/drawing/2014/main" id="{A2B6B075-2F07-7849-9D47-B96DF9544FC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2060">
            <a:extLst>
              <a:ext uri="{FF2B5EF4-FFF2-40B4-BE49-F238E27FC236}">
                <a16:creationId xmlns:a16="http://schemas.microsoft.com/office/drawing/2014/main" id="{984C07DE-BF71-5F4D-9167-E6305BAEC0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2061">
            <a:extLst>
              <a:ext uri="{FF2B5EF4-FFF2-40B4-BE49-F238E27FC236}">
                <a16:creationId xmlns:a16="http://schemas.microsoft.com/office/drawing/2014/main" id="{8DD18151-BFE5-D24C-82C9-9BC26788ADCF}"/>
              </a:ext>
            </a:extLst>
          </p:cNvPr>
          <p:cNvSpPr>
            <a:spLocks noGrp="1" noChangeArrowheads="1"/>
          </p:cNvSpPr>
          <p:nvPr>
            <p:ph type="sldNum" sz="quarter" idx="12"/>
          </p:nvPr>
        </p:nvSpPr>
        <p:spPr>
          <a:ln/>
        </p:spPr>
        <p:txBody>
          <a:bodyPr/>
          <a:lstStyle>
            <a:lvl1pPr>
              <a:defRPr/>
            </a:lvl1pPr>
          </a:lstStyle>
          <a:p>
            <a:fld id="{CBE402CD-B4E0-6349-922D-1EE7C3A6D9BA}" type="slidenum">
              <a:rPr lang="en-US" altLang="en-US"/>
              <a:pPr/>
              <a:t>‹#›</a:t>
            </a:fld>
            <a:endParaRPr lang="en-US" altLang="en-US"/>
          </a:p>
        </p:txBody>
      </p:sp>
    </p:spTree>
    <p:extLst>
      <p:ext uri="{BB962C8B-B14F-4D97-AF65-F5344CB8AC3E}">
        <p14:creationId xmlns:p14="http://schemas.microsoft.com/office/powerpoint/2010/main" val="4141813317"/>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381000" y="5807075"/>
            <a:ext cx="2133600" cy="365125"/>
          </a:xfrm>
        </p:spPr>
        <p:txBody>
          <a:bodyPr/>
          <a:lstStyle/>
          <a:p>
            <a:endParaRPr lang="en-US" dirty="0"/>
          </a:p>
        </p:txBody>
      </p:sp>
      <p:sp>
        <p:nvSpPr>
          <p:cNvPr id="11" name="Footer Placeholder 4"/>
          <p:cNvSpPr>
            <a:spLocks noGrp="1"/>
          </p:cNvSpPr>
          <p:nvPr>
            <p:ph type="ftr" sz="quarter" idx="11"/>
          </p:nvPr>
        </p:nvSpPr>
        <p:spPr>
          <a:xfrm>
            <a:off x="3124200" y="5807075"/>
            <a:ext cx="2895600" cy="365125"/>
          </a:xfrm>
        </p:spPr>
        <p:txBody>
          <a:bodyPr/>
          <a:lstStyle/>
          <a:p>
            <a:endParaRPr lang="en-US" dirty="0"/>
          </a:p>
        </p:txBody>
      </p:sp>
      <p:sp>
        <p:nvSpPr>
          <p:cNvPr id="12"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381000" y="5807075"/>
            <a:ext cx="2133600" cy="365125"/>
          </a:xfrm>
        </p:spPr>
        <p:txBody>
          <a:bodyPr/>
          <a:lstStyle/>
          <a:p>
            <a:endParaRPr lang="en-US" dirty="0"/>
          </a:p>
        </p:txBody>
      </p:sp>
      <p:sp>
        <p:nvSpPr>
          <p:cNvPr id="8" name="Footer Placeholder 4"/>
          <p:cNvSpPr>
            <a:spLocks noGrp="1"/>
          </p:cNvSpPr>
          <p:nvPr>
            <p:ph type="ftr" sz="quarter" idx="11"/>
          </p:nvPr>
        </p:nvSpPr>
        <p:spPr>
          <a:xfrm>
            <a:off x="3124200" y="5807075"/>
            <a:ext cx="2895600" cy="365125"/>
          </a:xfrm>
        </p:spPr>
        <p:txBody>
          <a:bodyPr/>
          <a:lstStyle/>
          <a:p>
            <a:endParaRPr lang="en-US" dirty="0"/>
          </a:p>
        </p:txBody>
      </p:sp>
      <p:sp>
        <p:nvSpPr>
          <p:cNvPr id="9"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381000" y="5807075"/>
            <a:ext cx="2133600" cy="365125"/>
          </a:xfrm>
        </p:spPr>
        <p:txBody>
          <a:bodyPr/>
          <a:lstStyle/>
          <a:p>
            <a:endParaRPr lang="en-US" dirty="0"/>
          </a:p>
        </p:txBody>
      </p:sp>
      <p:sp>
        <p:nvSpPr>
          <p:cNvPr id="9" name="Footer Placeholder 4"/>
          <p:cNvSpPr>
            <a:spLocks noGrp="1"/>
          </p:cNvSpPr>
          <p:nvPr>
            <p:ph type="ftr" sz="quarter" idx="11"/>
          </p:nvPr>
        </p:nvSpPr>
        <p:spPr>
          <a:xfrm>
            <a:off x="3124200" y="5807075"/>
            <a:ext cx="2895600" cy="365125"/>
          </a:xfrm>
        </p:spPr>
        <p:txBody>
          <a:bodyPr/>
          <a:lstStyle/>
          <a:p>
            <a:endParaRPr lang="en-US" dirty="0"/>
          </a:p>
        </p:txBody>
      </p:sp>
      <p:sp>
        <p:nvSpPr>
          <p:cNvPr id="10"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381000" y="5807075"/>
            <a:ext cx="2133600" cy="365125"/>
          </a:xfrm>
        </p:spPr>
        <p:txBody>
          <a:bodyPr/>
          <a:lstStyle/>
          <a:p>
            <a:endParaRPr lang="en-US" dirty="0"/>
          </a:p>
        </p:txBody>
      </p:sp>
      <p:sp>
        <p:nvSpPr>
          <p:cNvPr id="11" name="Footer Placeholder 4"/>
          <p:cNvSpPr>
            <a:spLocks noGrp="1"/>
          </p:cNvSpPr>
          <p:nvPr>
            <p:ph type="ftr" sz="quarter" idx="11"/>
          </p:nvPr>
        </p:nvSpPr>
        <p:spPr>
          <a:xfrm>
            <a:off x="3124200" y="5807075"/>
            <a:ext cx="2895600" cy="365125"/>
          </a:xfrm>
        </p:spPr>
        <p:txBody>
          <a:bodyPr/>
          <a:lstStyle/>
          <a:p>
            <a:endParaRPr lang="en-US" dirty="0"/>
          </a:p>
        </p:txBody>
      </p:sp>
      <p:sp>
        <p:nvSpPr>
          <p:cNvPr id="12"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p:cNvSpPr>
            <a:spLocks noGrp="1"/>
          </p:cNvSpPr>
          <p:nvPr>
            <p:ph type="dt" sz="half" idx="10"/>
          </p:nvPr>
        </p:nvSpPr>
        <p:spPr>
          <a:xfrm>
            <a:off x="381000" y="5807075"/>
            <a:ext cx="2133600" cy="365125"/>
          </a:xfrm>
        </p:spPr>
        <p:txBody>
          <a:bodyPr/>
          <a:lstStyle/>
          <a:p>
            <a:endParaRPr lang="en-US" dirty="0"/>
          </a:p>
        </p:txBody>
      </p:sp>
      <p:sp>
        <p:nvSpPr>
          <p:cNvPr id="7" name="Footer Placeholder 4"/>
          <p:cNvSpPr>
            <a:spLocks noGrp="1"/>
          </p:cNvSpPr>
          <p:nvPr>
            <p:ph type="ftr" sz="quarter" idx="11"/>
          </p:nvPr>
        </p:nvSpPr>
        <p:spPr>
          <a:xfrm>
            <a:off x="3124200" y="5807075"/>
            <a:ext cx="2895600" cy="365125"/>
          </a:xfrm>
        </p:spPr>
        <p:txBody>
          <a:bodyPr/>
          <a:lstStyle/>
          <a:p>
            <a:endParaRPr lang="en-US" dirty="0"/>
          </a:p>
        </p:txBody>
      </p:sp>
      <p:sp>
        <p:nvSpPr>
          <p:cNvPr id="8"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381000" y="5807075"/>
            <a:ext cx="2133600" cy="365125"/>
          </a:xfrm>
        </p:spPr>
        <p:txBody>
          <a:bodyPr/>
          <a:lstStyle/>
          <a:p>
            <a:endParaRPr lang="en-US" dirty="0"/>
          </a:p>
        </p:txBody>
      </p:sp>
      <p:sp>
        <p:nvSpPr>
          <p:cNvPr id="6" name="Footer Placeholder 4"/>
          <p:cNvSpPr>
            <a:spLocks noGrp="1"/>
          </p:cNvSpPr>
          <p:nvPr>
            <p:ph type="ftr" sz="quarter" idx="11"/>
          </p:nvPr>
        </p:nvSpPr>
        <p:spPr>
          <a:xfrm>
            <a:off x="3124200" y="5807075"/>
            <a:ext cx="2895600" cy="365125"/>
          </a:xfrm>
        </p:spPr>
        <p:txBody>
          <a:bodyPr/>
          <a:lstStyle/>
          <a:p>
            <a:endParaRPr lang="en-US" dirty="0"/>
          </a:p>
        </p:txBody>
      </p:sp>
      <p:sp>
        <p:nvSpPr>
          <p:cNvPr id="7"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381000" y="5807075"/>
            <a:ext cx="2133600" cy="365125"/>
          </a:xfrm>
        </p:spPr>
        <p:txBody>
          <a:bodyPr/>
          <a:lstStyle/>
          <a:p>
            <a:endParaRPr lang="en-US" dirty="0"/>
          </a:p>
        </p:txBody>
      </p:sp>
      <p:sp>
        <p:nvSpPr>
          <p:cNvPr id="9" name="Footer Placeholder 4"/>
          <p:cNvSpPr>
            <a:spLocks noGrp="1"/>
          </p:cNvSpPr>
          <p:nvPr>
            <p:ph type="ftr" sz="quarter" idx="11"/>
          </p:nvPr>
        </p:nvSpPr>
        <p:spPr>
          <a:xfrm>
            <a:off x="3124200" y="5807075"/>
            <a:ext cx="2895600" cy="365125"/>
          </a:xfrm>
        </p:spPr>
        <p:txBody>
          <a:bodyPr/>
          <a:lstStyle/>
          <a:p>
            <a:endParaRPr lang="en-US" dirty="0"/>
          </a:p>
        </p:txBody>
      </p:sp>
      <p:sp>
        <p:nvSpPr>
          <p:cNvPr id="10"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381000" y="5807075"/>
            <a:ext cx="2133600" cy="365125"/>
          </a:xfrm>
        </p:spPr>
        <p:txBody>
          <a:bodyPr/>
          <a:lstStyle/>
          <a:p>
            <a:endParaRPr lang="en-US" dirty="0"/>
          </a:p>
        </p:txBody>
      </p:sp>
      <p:sp>
        <p:nvSpPr>
          <p:cNvPr id="9" name="Footer Placeholder 4"/>
          <p:cNvSpPr>
            <a:spLocks noGrp="1"/>
          </p:cNvSpPr>
          <p:nvPr>
            <p:ph type="ftr" sz="quarter" idx="11"/>
          </p:nvPr>
        </p:nvSpPr>
        <p:spPr>
          <a:xfrm>
            <a:off x="3124200" y="5807075"/>
            <a:ext cx="2895600" cy="365125"/>
          </a:xfrm>
        </p:spPr>
        <p:txBody>
          <a:bodyPr/>
          <a:lstStyle/>
          <a:p>
            <a:endParaRPr lang="en-US" dirty="0"/>
          </a:p>
        </p:txBody>
      </p:sp>
      <p:sp>
        <p:nvSpPr>
          <p:cNvPr id="10" name="Slide Number Placeholder 5"/>
          <p:cNvSpPr>
            <a:spLocks noGrp="1"/>
          </p:cNvSpPr>
          <p:nvPr>
            <p:ph type="sldNum" sz="quarter" idx="12"/>
          </p:nvPr>
        </p:nvSpPr>
        <p:spPr>
          <a:xfrm>
            <a:off x="6629400" y="5807075"/>
            <a:ext cx="2133600" cy="365125"/>
          </a:xfrm>
        </p:spPr>
        <p:txBody>
          <a:bodyPr/>
          <a:lstStyle/>
          <a:p>
            <a:fld id="{9E3EFB43-BEAF-4970-A06C-24B01B76FA9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9ADDE-98E8-4149-84E6-9A28F99CE161}" type="datetimeFigureOut">
              <a:rPr lang="en-US" smtClean="0"/>
              <a:pPr/>
              <a:t>5/2/24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EFB43-BEAF-4970-A06C-24B01B76FA99}" type="slidenum">
              <a:rPr lang="en-US" smtClean="0"/>
              <a:pPr/>
              <a:t>‹#›</a:t>
            </a:fld>
            <a:endParaRPr lang="en-US"/>
          </a:p>
        </p:txBody>
      </p:sp>
      <p:sp>
        <p:nvSpPr>
          <p:cNvPr id="7" name="Rectangle 6"/>
          <p:cNvSpPr/>
          <p:nvPr/>
        </p:nvSpPr>
        <p:spPr>
          <a:xfrm>
            <a:off x="0" y="6172200"/>
            <a:ext cx="9144000" cy="685800"/>
          </a:xfrm>
          <a:prstGeom prst="rect">
            <a:avLst/>
          </a:prstGeom>
          <a:solidFill>
            <a:schemeClr val="tx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CCS Signature - Reverse.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0" y="6351379"/>
            <a:ext cx="2581774" cy="354221"/>
          </a:xfrm>
          <a:prstGeom prst="rect">
            <a:avLst/>
          </a:prstGeom>
        </p:spPr>
      </p:pic>
      <p:pic>
        <p:nvPicPr>
          <p:cNvPr id="12" name="Picture 11" descr="UCwCampusesRev.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477000" y="6283472"/>
            <a:ext cx="2209801" cy="4221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moderndive.com/" TargetMode="External"/><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en.wikipedia.org/wiki/Pearson's_chi-squared_tes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ocscistatistics.com/tests/fisher/default2.aspx" TargetMode="External"/><Relationship Id="rId2" Type="http://schemas.openxmlformats.org/officeDocument/2006/relationships/hyperlink" Target="https://www.langsrud.com/fisher.ht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sciencedirect.com/topics/medicine-and-dentistry/fisher-exact-test"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statisticshowto.com/wp-content/uploads/2013/09/chi-square-formula.jpg" TargetMode="Externa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hyperlink" Target="https://www.tylervigen.com/spurious-correlation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90031" y="374085"/>
            <a:ext cx="8684261" cy="1441881"/>
          </a:xfrm>
          <a:prstGeom prst="rect">
            <a:avLst/>
          </a:prstGeom>
        </p:spPr>
        <p:txBody>
          <a:bodyPr vert="horz" lIns="0" tIns="13335" rIns="0" bIns="0" rtlCol="0">
            <a:noAutofit/>
          </a:bodyPr>
          <a:lstStyle/>
          <a:p>
            <a:pPr marL="283845" marR="5080" indent="-271780" algn="ctr">
              <a:spcBef>
                <a:spcPts val="105"/>
              </a:spcBef>
            </a:pPr>
            <a:r>
              <a:rPr lang="en-US" sz="5400" b="1" i="0" dirty="0">
                <a:solidFill>
                  <a:srgbClr val="373A3C"/>
                </a:solidFill>
                <a:effectLst/>
                <a:latin typeface="Arial" panose="020B0604020202020204" pitchFamily="34" charset="0"/>
                <a:cs typeface="Arial" panose="020B0604020202020204" pitchFamily="34" charset="0"/>
              </a:rPr>
              <a:t>Introduction to Statistics for Data Analytics </a:t>
            </a:r>
            <a:endParaRPr lang="en-US" sz="5400" b="1" spc="-150" dirty="0">
              <a:solidFill>
                <a:schemeClr val="tx1"/>
              </a:solidFill>
              <a:latin typeface="Arial" panose="020B0604020202020204" pitchFamily="34" charset="0"/>
              <a:cs typeface="Arial" panose="020B0604020202020204" pitchFamily="34" charset="0"/>
            </a:endParaRPr>
          </a:p>
        </p:txBody>
      </p:sp>
      <p:grpSp>
        <p:nvGrpSpPr>
          <p:cNvPr id="3" name="object 3"/>
          <p:cNvGrpSpPr/>
          <p:nvPr/>
        </p:nvGrpSpPr>
        <p:grpSpPr>
          <a:xfrm>
            <a:off x="0" y="5637453"/>
            <a:ext cx="9144001" cy="1296747"/>
            <a:chOff x="0" y="5561570"/>
            <a:chExt cx="9144001" cy="1296747"/>
          </a:xfrm>
        </p:grpSpPr>
        <p:sp>
          <p:nvSpPr>
            <p:cNvPr id="4" name="object 4"/>
            <p:cNvSpPr/>
            <p:nvPr/>
          </p:nvSpPr>
          <p:spPr>
            <a:xfrm>
              <a:off x="0" y="5970587"/>
              <a:ext cx="9144000" cy="887730"/>
            </a:xfrm>
            <a:custGeom>
              <a:avLst/>
              <a:gdLst/>
              <a:ahLst/>
              <a:cxnLst/>
              <a:rect l="l" t="t" r="r" b="b"/>
              <a:pathLst>
                <a:path w="9144000" h="887729">
                  <a:moveTo>
                    <a:pt x="9144000" y="0"/>
                  </a:moveTo>
                  <a:lnTo>
                    <a:pt x="0" y="0"/>
                  </a:lnTo>
                  <a:lnTo>
                    <a:pt x="0" y="887412"/>
                  </a:lnTo>
                  <a:lnTo>
                    <a:pt x="9144000" y="887412"/>
                  </a:lnTo>
                  <a:lnTo>
                    <a:pt x="9144000"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6"/>
            <p:cNvSpPr/>
            <p:nvPr/>
          </p:nvSpPr>
          <p:spPr>
            <a:xfrm>
              <a:off x="1" y="5561570"/>
              <a:ext cx="9144000" cy="1196418"/>
            </a:xfrm>
            <a:custGeom>
              <a:avLst/>
              <a:gdLst/>
              <a:ahLst/>
              <a:cxnLst/>
              <a:rect l="l" t="t" r="r" b="b"/>
              <a:pathLst>
                <a:path w="6784975" h="714375">
                  <a:moveTo>
                    <a:pt x="6784975" y="0"/>
                  </a:moveTo>
                  <a:lnTo>
                    <a:pt x="0" y="0"/>
                  </a:lnTo>
                  <a:lnTo>
                    <a:pt x="0" y="714375"/>
                  </a:lnTo>
                  <a:lnTo>
                    <a:pt x="6784975" y="714375"/>
                  </a:lnTo>
                  <a:lnTo>
                    <a:pt x="6784975" y="0"/>
                  </a:lnTo>
                  <a:close/>
                </a:path>
              </a:pathLst>
            </a:custGeom>
            <a:solidFill>
              <a:schemeClr val="accent5"/>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9" name="object 9"/>
          <p:cNvSpPr txBox="1"/>
          <p:nvPr/>
        </p:nvSpPr>
        <p:spPr>
          <a:xfrm>
            <a:off x="1028700" y="5714339"/>
            <a:ext cx="7446010" cy="1010533"/>
          </a:xfrm>
          <a:prstGeom prst="rect">
            <a:avLst/>
          </a:prstGeom>
        </p:spPr>
        <p:txBody>
          <a:bodyPr vert="horz" wrap="square" lIns="0" tIns="12700" rIns="0" bIns="0" rtlCol="0">
            <a:spAutoFit/>
          </a:bodyPr>
          <a:lstStyle/>
          <a:p>
            <a:pPr marL="12700" algn="ctr">
              <a:spcBef>
                <a:spcPts val="100"/>
              </a:spcBef>
            </a:pPr>
            <a:r>
              <a:rPr lang="en-US" sz="3200" spc="-150">
                <a:solidFill>
                  <a:schemeClr val="bg1"/>
                </a:solidFill>
                <a:latin typeface="+mj-lt"/>
                <a:cs typeface="Arial" panose="020B0604020202020204" pitchFamily="34" charset="0"/>
              </a:rPr>
              <a:t>Lecture 13:</a:t>
            </a:r>
            <a:r>
              <a:rPr lang="en-US" sz="3200" b="0" i="0">
                <a:solidFill>
                  <a:schemeClr val="bg1"/>
                </a:solidFill>
                <a:effectLst/>
                <a:latin typeface="+mj-lt"/>
              </a:rPr>
              <a:t> </a:t>
            </a:r>
            <a:r>
              <a:rPr lang="en-US" sz="3200" b="0" i="0" dirty="0">
                <a:solidFill>
                  <a:schemeClr val="bg1"/>
                </a:solidFill>
                <a:effectLst/>
                <a:latin typeface="+mj-lt"/>
              </a:rPr>
              <a:t>Hypothesis Testing IV</a:t>
            </a:r>
          </a:p>
          <a:p>
            <a:pPr marL="12700" algn="ctr">
              <a:spcBef>
                <a:spcPts val="100"/>
              </a:spcBef>
            </a:pPr>
            <a:r>
              <a:rPr lang="en-US" sz="3200" b="0" i="0" dirty="0">
                <a:solidFill>
                  <a:schemeClr val="bg1"/>
                </a:solidFill>
                <a:effectLst/>
                <a:latin typeface="+mj-lt"/>
              </a:rPr>
              <a:t>(Chi-Square tests)</a:t>
            </a:r>
            <a:endParaRPr lang="en-US" sz="3200" spc="-150" dirty="0">
              <a:solidFill>
                <a:schemeClr val="bg1"/>
              </a:solidFill>
              <a:latin typeface="+mj-lt"/>
              <a:cs typeface="Arial" panose="020B0604020202020204" pitchFamily="34" charset="0"/>
            </a:endParaRPr>
          </a:p>
        </p:txBody>
      </p:sp>
      <p:graphicFrame>
        <p:nvGraphicFramePr>
          <p:cNvPr id="15" name="object 8">
            <a:extLst>
              <a:ext uri="{FF2B5EF4-FFF2-40B4-BE49-F238E27FC236}">
                <a16:creationId xmlns:a16="http://schemas.microsoft.com/office/drawing/2014/main" id="{A964D970-0D16-4CAD-9534-00746358BBF2}"/>
              </a:ext>
            </a:extLst>
          </p:cNvPr>
          <p:cNvGraphicFramePr/>
          <p:nvPr>
            <p:extLst>
              <p:ext uri="{D42A27DB-BD31-4B8C-83A1-F6EECF244321}">
                <p14:modId xmlns:p14="http://schemas.microsoft.com/office/powerpoint/2010/main" val="3826539007"/>
              </p:ext>
            </p:extLst>
          </p:nvPr>
        </p:nvGraphicFramePr>
        <p:xfrm>
          <a:off x="190031" y="1949508"/>
          <a:ext cx="8763000" cy="3613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CC0E77BE-F820-034B-9DAA-7C955761F6B6}"/>
              </a:ext>
            </a:extLst>
          </p:cNvPr>
          <p:cNvSpPr>
            <a:spLocks noGrp="1"/>
          </p:cNvSpPr>
          <p:nvPr>
            <p:ph type="dt" sz="half" idx="10"/>
          </p:nvPr>
        </p:nvSpPr>
        <p:spPr>
          <a:xfrm>
            <a:off x="0" y="6553200"/>
            <a:ext cx="2057400" cy="229786"/>
          </a:xfrm>
        </p:spPr>
        <p:txBody>
          <a:bodyPr/>
          <a:lstStyle/>
          <a:p>
            <a:pPr marL="12700">
              <a:lnSpc>
                <a:spcPts val="1580"/>
              </a:lnSpc>
            </a:pPr>
            <a:fld id="{ED27DC26-5F4B-6D40-8906-B0AEE511EAF3}" type="datetime4">
              <a:rPr lang="en-US" spc="-80" smtClean="0">
                <a:solidFill>
                  <a:schemeClr val="tx1"/>
                </a:solidFill>
                <a:latin typeface="Arial" panose="020B0604020202020204" pitchFamily="34" charset="0"/>
                <a:cs typeface="Arial" panose="020B0604020202020204" pitchFamily="34" charset="0"/>
              </a:rPr>
              <a:t>May 2, 2024</a:t>
            </a:fld>
            <a:endParaRPr lang="en-US" spc="-8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fontScale="90000"/>
          </a:bodyPr>
          <a:lstStyle/>
          <a:p>
            <a:r>
              <a:rPr lang="en-US" dirty="0"/>
              <a:t>The null hypothesis and the alternative hypothesis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457200" y="1600200"/>
                <a:ext cx="8229600" cy="4648199"/>
              </a:xfrm>
            </p:spPr>
            <p:txBody>
              <a:bodyPr>
                <a:normAutofit/>
              </a:bodyPr>
              <a:lstStyle/>
              <a:p>
                <a:r>
                  <a:rPr lang="en-US" sz="1800" b="0" i="0" u="none" strike="noStrike" baseline="0" dirty="0">
                    <a:latin typeface="CMMI10"/>
                  </a:rPr>
                  <a:t>H</a:t>
                </a:r>
                <a:r>
                  <a:rPr lang="en-US" sz="1800" b="0" i="0" u="none" strike="noStrike" baseline="0" dirty="0">
                    <a:latin typeface="CMR7"/>
                  </a:rPr>
                  <a:t>0</a:t>
                </a:r>
                <a:r>
                  <a:rPr lang="en-US" sz="1800" b="0" i="0" u="none" strike="noStrike" baseline="0" dirty="0">
                    <a:latin typeface="CMR10"/>
                  </a:rPr>
                  <a:t>: All four suits are chosen with equal probability</a:t>
                </a:r>
              </a:p>
              <a:p>
                <a:endParaRPr lang="en-US" sz="1800" dirty="0">
                  <a:latin typeface="CMR10"/>
                </a:endParaRPr>
              </a:p>
              <a:p>
                <a:r>
                  <a:rPr lang="pt-BR" sz="1800" b="0" i="0" u="none" strike="noStrike" baseline="0" dirty="0">
                    <a:latin typeface="CMMI10"/>
                  </a:rPr>
                  <a:t>H</a:t>
                </a:r>
                <a:r>
                  <a:rPr lang="pt-BR" sz="1800" b="0" i="0" u="none" strike="noStrike" baseline="0" dirty="0">
                    <a:latin typeface="CMR7"/>
                  </a:rPr>
                  <a:t>0</a:t>
                </a:r>
                <a:r>
                  <a:rPr lang="pt-BR" sz="1800" b="0" i="0" u="none" strike="noStrike" baseline="0" dirty="0">
                    <a:latin typeface="CMR10"/>
                  </a:rPr>
                  <a:t>: </a:t>
                </a:r>
                <a:r>
                  <a:rPr lang="pt-BR" sz="1800" b="0" i="0" u="none" strike="noStrike" baseline="0" dirty="0">
                    <a:latin typeface="CMMIB10"/>
                  </a:rPr>
                  <a:t>P </a:t>
                </a:r>
                <a:r>
                  <a:rPr lang="pt-BR" sz="1800" b="0" i="0" u="none" strike="noStrike" baseline="0" dirty="0">
                    <a:latin typeface="TeX-matha10"/>
                  </a:rPr>
                  <a:t> = (.</a:t>
                </a:r>
                <a:r>
                  <a:rPr lang="pt-BR" sz="1800" b="0" i="0" u="none" strike="noStrike" baseline="0" dirty="0">
                    <a:latin typeface="CMR10"/>
                  </a:rPr>
                  <a:t>25,</a:t>
                </a:r>
                <a:r>
                  <a:rPr lang="pt-BR" sz="1800" b="0" i="0" u="none" strike="noStrike" baseline="0" dirty="0">
                    <a:latin typeface="CMMI10"/>
                  </a:rPr>
                  <a:t> .</a:t>
                </a:r>
                <a:r>
                  <a:rPr lang="pt-BR" sz="1800" b="0" i="0" u="none" strike="noStrike" baseline="0" dirty="0">
                    <a:latin typeface="CMR10"/>
                  </a:rPr>
                  <a:t>25,</a:t>
                </a:r>
                <a:r>
                  <a:rPr lang="pt-BR" sz="1800" b="0" i="0" u="none" strike="noStrike" baseline="0" dirty="0">
                    <a:latin typeface="CMMI10"/>
                  </a:rPr>
                  <a:t> </a:t>
                </a:r>
                <a:r>
                  <a:rPr lang="pt-BR" sz="1800" dirty="0">
                    <a:latin typeface="CMMI10"/>
                  </a:rPr>
                  <a:t>.</a:t>
                </a:r>
                <a:r>
                  <a:rPr lang="pt-BR" sz="1800" b="0" i="0" u="none" strike="noStrike" baseline="0" dirty="0">
                    <a:latin typeface="CMR10"/>
                  </a:rPr>
                  <a:t>25,</a:t>
                </a:r>
                <a:r>
                  <a:rPr lang="pt-BR" sz="1800" b="0" i="0" u="none" strike="noStrike" baseline="0" dirty="0">
                    <a:latin typeface="CMMI10"/>
                  </a:rPr>
                  <a:t> .</a:t>
                </a:r>
                <a:r>
                  <a:rPr lang="pt-BR" sz="1800" b="0" i="0" u="none" strike="noStrike" baseline="0" dirty="0">
                    <a:latin typeface="CMR10"/>
                  </a:rPr>
                  <a:t>25</a:t>
                </a:r>
                <a:r>
                  <a:rPr lang="pt-BR" sz="1800" b="0" i="0" u="none" strike="noStrike" baseline="0" dirty="0">
                    <a:latin typeface="TeX-matha10"/>
                  </a:rPr>
                  <a:t>)</a:t>
                </a:r>
              </a:p>
              <a:p>
                <a:endParaRPr lang="pt-BR" sz="1800" dirty="0">
                  <a:latin typeface="TeX-matha10"/>
                </a:endParaRPr>
              </a:p>
              <a:p>
                <a:pPr algn="l"/>
                <a:r>
                  <a:rPr lang="en-US" sz="1800" b="0" i="0" u="none" strike="noStrike" baseline="0" dirty="0">
                    <a:latin typeface="CMMI10"/>
                  </a:rPr>
                  <a:t>H</a:t>
                </a:r>
                <a:r>
                  <a:rPr lang="en-US" sz="1800" b="0" i="0" u="none" strike="noStrike" baseline="0" dirty="0">
                    <a:latin typeface="CMR7"/>
                  </a:rPr>
                  <a:t>0</a:t>
                </a:r>
                <a:r>
                  <a:rPr lang="en-US" sz="1800" b="0" i="0" u="none" strike="noStrike" baseline="0" dirty="0">
                    <a:latin typeface="CMR10"/>
                  </a:rPr>
                  <a:t>: All four suits are chosen with equal probability</a:t>
                </a:r>
              </a:p>
              <a:p>
                <a:pPr algn="l"/>
                <a:r>
                  <a:rPr lang="en-US" sz="1800" b="0" i="0" u="none" strike="noStrike" baseline="0" dirty="0">
                    <a:latin typeface="CMMI10"/>
                  </a:rPr>
                  <a:t>H</a:t>
                </a:r>
                <a:r>
                  <a:rPr lang="en-US" sz="1800" b="0" i="0" u="none" strike="noStrike" baseline="0" dirty="0">
                    <a:latin typeface="CMR7"/>
                  </a:rPr>
                  <a:t>1</a:t>
                </a:r>
                <a:r>
                  <a:rPr lang="en-US" sz="1800" b="0" i="0" u="none" strike="noStrike" baseline="0" dirty="0">
                    <a:latin typeface="CMR10"/>
                  </a:rPr>
                  <a:t>: At least one of the suit-choice probabilities </a:t>
                </a:r>
                <a:r>
                  <a:rPr lang="en-US" sz="1800" b="0" i="0" u="none" strike="noStrike" baseline="0" dirty="0">
                    <a:latin typeface="CMTI10"/>
                  </a:rPr>
                  <a:t>isn't </a:t>
                </a:r>
                <a:r>
                  <a:rPr lang="en-US" sz="1800" b="0" i="0" u="none" strike="noStrike" baseline="0" dirty="0">
                    <a:latin typeface="CMR10"/>
                  </a:rPr>
                  <a:t>.25</a:t>
                </a:r>
                <a:endParaRPr lang="pt-BR" sz="1800" b="0" i="0" u="none" strike="noStrike" baseline="0" dirty="0">
                  <a:latin typeface="TeX-matha10"/>
                </a:endParaRPr>
              </a:p>
              <a:p>
                <a:pPr algn="l"/>
                <a:endParaRPr lang="pt-BR" sz="1800" dirty="0">
                  <a:latin typeface="TeX-matha10"/>
                </a:endParaRPr>
              </a:p>
              <a:p>
                <a:pPr algn="l"/>
                <a:r>
                  <a:rPr lang="pt-BR" sz="1800" b="0" i="0" u="none" strike="noStrike" baseline="0" dirty="0">
                    <a:latin typeface="CMMI10"/>
                  </a:rPr>
                  <a:t>H</a:t>
                </a:r>
                <a:r>
                  <a:rPr lang="pt-BR" sz="1800" b="0" i="0" u="none" strike="noStrike" baseline="0" dirty="0">
                    <a:latin typeface="CMR7"/>
                  </a:rPr>
                  <a:t>0</a:t>
                </a:r>
                <a:r>
                  <a:rPr lang="pt-BR" sz="1800" b="0" i="0" u="none" strike="noStrike" baseline="0" dirty="0">
                    <a:latin typeface="CMR10"/>
                  </a:rPr>
                  <a:t>: </a:t>
                </a:r>
                <a:r>
                  <a:rPr lang="pt-BR" sz="1800" b="0" i="0" u="none" strike="noStrike" baseline="0" dirty="0">
                    <a:latin typeface="CMMIB10"/>
                  </a:rPr>
                  <a:t>P </a:t>
                </a:r>
                <a:r>
                  <a:rPr lang="pt-BR" sz="1800" b="0" i="0" u="none" strike="noStrike" baseline="0" dirty="0">
                    <a:latin typeface="TeX-matha10"/>
                  </a:rPr>
                  <a:t> = (.</a:t>
                </a:r>
                <a:r>
                  <a:rPr lang="pt-BR" sz="1800" b="0" i="0" u="none" strike="noStrike" baseline="0" dirty="0">
                    <a:latin typeface="CMR10"/>
                  </a:rPr>
                  <a:t>25</a:t>
                </a:r>
                <a:r>
                  <a:rPr lang="pt-BR" sz="1800" b="0" i="0" u="none" strike="noStrike" baseline="0" dirty="0">
                    <a:latin typeface="CMMI10"/>
                  </a:rPr>
                  <a:t>,</a:t>
                </a:r>
                <a:r>
                  <a:rPr lang="pt-BR" sz="1800" b="0" i="0" u="none" strike="noStrike" baseline="0" dirty="0">
                    <a:latin typeface="TeX-matha10"/>
                  </a:rPr>
                  <a:t> .</a:t>
                </a:r>
                <a:r>
                  <a:rPr lang="pt-BR" sz="1800" b="0" i="0" u="none" strike="noStrike" baseline="0" dirty="0">
                    <a:latin typeface="CMR10"/>
                  </a:rPr>
                  <a:t>25</a:t>
                </a:r>
                <a:r>
                  <a:rPr lang="pt-BR" sz="1800" b="0" i="0" u="none" strike="noStrike" baseline="0" dirty="0">
                    <a:latin typeface="CMMI10"/>
                  </a:rPr>
                  <a:t>,</a:t>
                </a:r>
                <a:r>
                  <a:rPr lang="pt-BR" sz="1800" b="0" i="0" u="none" strike="noStrike" baseline="0" dirty="0">
                    <a:latin typeface="TeX-matha10"/>
                  </a:rPr>
                  <a:t> .</a:t>
                </a:r>
                <a:r>
                  <a:rPr lang="pt-BR" sz="1800" b="0" i="0" u="none" strike="noStrike" baseline="0" dirty="0">
                    <a:latin typeface="CMR10"/>
                  </a:rPr>
                  <a:t>25</a:t>
                </a:r>
                <a:r>
                  <a:rPr lang="pt-BR" sz="1800" b="0" i="0" u="none" strike="noStrike" baseline="0" dirty="0">
                    <a:latin typeface="CMMI10"/>
                  </a:rPr>
                  <a:t>,</a:t>
                </a:r>
                <a:r>
                  <a:rPr lang="pt-BR" sz="1800" b="0" i="0" u="none" strike="noStrike" baseline="0" dirty="0">
                    <a:latin typeface="TeX-matha10"/>
                  </a:rPr>
                  <a:t> .</a:t>
                </a:r>
                <a:r>
                  <a:rPr lang="pt-BR" sz="1800" b="0" i="0" u="none" strike="noStrike" baseline="0" dirty="0">
                    <a:latin typeface="CMR10"/>
                  </a:rPr>
                  <a:t>25</a:t>
                </a:r>
                <a:r>
                  <a:rPr lang="pt-BR" sz="1800" b="0" i="0" u="none" strike="noStrike" baseline="0" dirty="0">
                    <a:latin typeface="CMMI10"/>
                  </a:rPr>
                  <a:t>)</a:t>
                </a:r>
                <a:endParaRPr lang="pt-BR" sz="1800" b="0" i="0" u="none" strike="noStrike" baseline="0" dirty="0">
                  <a:latin typeface="TeX-matha10"/>
                </a:endParaRPr>
              </a:p>
              <a:p>
                <a:r>
                  <a:rPr lang="pt-BR" sz="1800" b="0" i="0" u="none" strike="noStrike" baseline="0" dirty="0">
                    <a:latin typeface="CMMI10"/>
                  </a:rPr>
                  <a:t>H</a:t>
                </a:r>
                <a:r>
                  <a:rPr lang="pt-BR" sz="1800" b="0" i="0" u="none" strike="noStrike" baseline="0" dirty="0">
                    <a:latin typeface="CMR7"/>
                  </a:rPr>
                  <a:t>1</a:t>
                </a:r>
                <a:r>
                  <a:rPr lang="pt-BR" sz="1800" b="0" i="0" u="none" strike="noStrike" baseline="0" dirty="0">
                    <a:latin typeface="CMR10"/>
                  </a:rPr>
                  <a:t>: </a:t>
                </a:r>
                <a:r>
                  <a:rPr lang="pt-BR" sz="1800" b="0" i="0" u="none" strike="noStrike" baseline="0" dirty="0">
                    <a:latin typeface="CMMIB10"/>
                  </a:rPr>
                  <a:t>P </a:t>
                </a:r>
                <a14:m>
                  <m:oMath xmlns:m="http://schemas.openxmlformats.org/officeDocument/2006/math">
                    <m:r>
                      <a:rPr lang="pt-BR" sz="1800" b="0" i="1" u="none" strike="noStrike" baseline="0" smtClean="0">
                        <a:latin typeface="Cambria Math" panose="02040503050406030204" pitchFamily="18" charset="0"/>
                        <a:ea typeface="Cambria Math" panose="02040503050406030204" pitchFamily="18" charset="0"/>
                      </a:rPr>
                      <m:t>≠</m:t>
                    </m:r>
                  </m:oMath>
                </a14:m>
                <a:r>
                  <a:rPr lang="pt-BR" sz="1800" dirty="0">
                    <a:latin typeface="TeX-matha10"/>
                  </a:rPr>
                  <a:t> (.</a:t>
                </a:r>
                <a:r>
                  <a:rPr lang="pt-BR" sz="1800" dirty="0">
                    <a:latin typeface="CMR10"/>
                  </a:rPr>
                  <a:t>25</a:t>
                </a:r>
                <a:r>
                  <a:rPr lang="pt-BR" sz="1800" dirty="0">
                    <a:latin typeface="CMMI10"/>
                  </a:rPr>
                  <a:t>,</a:t>
                </a:r>
                <a:r>
                  <a:rPr lang="pt-BR" sz="1800" dirty="0">
                    <a:latin typeface="TeX-matha10"/>
                  </a:rPr>
                  <a:t> .</a:t>
                </a:r>
                <a:r>
                  <a:rPr lang="pt-BR" sz="1800" dirty="0">
                    <a:latin typeface="CMR10"/>
                  </a:rPr>
                  <a:t>25</a:t>
                </a:r>
                <a:r>
                  <a:rPr lang="pt-BR" sz="1800" dirty="0">
                    <a:latin typeface="CMMI10"/>
                  </a:rPr>
                  <a:t>,</a:t>
                </a:r>
                <a:r>
                  <a:rPr lang="pt-BR" sz="1800" dirty="0">
                    <a:latin typeface="TeX-matha10"/>
                  </a:rPr>
                  <a:t> .</a:t>
                </a:r>
                <a:r>
                  <a:rPr lang="pt-BR" sz="1800" dirty="0">
                    <a:latin typeface="CMR10"/>
                  </a:rPr>
                  <a:t>25</a:t>
                </a:r>
                <a:r>
                  <a:rPr lang="pt-BR" sz="1800" dirty="0">
                    <a:latin typeface="CMMI10"/>
                  </a:rPr>
                  <a:t>,</a:t>
                </a:r>
                <a:r>
                  <a:rPr lang="pt-BR" sz="1800" dirty="0">
                    <a:latin typeface="TeX-matha10"/>
                  </a:rPr>
                  <a:t> .</a:t>
                </a:r>
                <a:r>
                  <a:rPr lang="pt-BR" sz="1800" dirty="0">
                    <a:latin typeface="CMR10"/>
                  </a:rPr>
                  <a:t>25</a:t>
                </a:r>
                <a:r>
                  <a:rPr lang="pt-BR" sz="1800" dirty="0">
                    <a:latin typeface="CMMI10"/>
                  </a:rPr>
                  <a:t>)</a:t>
                </a:r>
              </a:p>
              <a:p>
                <a:endParaRPr lang="pt-BR" sz="1800" dirty="0">
                  <a:latin typeface="CMMI10"/>
                </a:endParaRP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probabilities &lt;- c(clubs = .25, diamonds = .25, hearts = .25, spades = .25)</a:t>
                </a: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probabilities</a:t>
                </a:r>
              </a:p>
              <a:p>
                <a:pPr marL="0" indent="0" algn="l">
                  <a:buNone/>
                </a:pPr>
                <a:r>
                  <a:rPr lang="en-US" sz="1800" b="0" i="0" u="none" strike="noStrike" baseline="0" dirty="0">
                    <a:solidFill>
                      <a:srgbClr val="666680"/>
                    </a:solidFill>
                    <a:latin typeface="CMTT9"/>
                  </a:rPr>
                  <a:t>clubs diamonds hearts spades</a:t>
                </a:r>
              </a:p>
              <a:p>
                <a:pPr marL="0" indent="0" algn="l">
                  <a:buNone/>
                </a:pPr>
                <a:r>
                  <a:rPr lang="en-US" sz="1800" b="0" i="0" u="none" strike="noStrike" baseline="0" dirty="0">
                    <a:solidFill>
                      <a:srgbClr val="666680"/>
                    </a:solidFill>
                    <a:latin typeface="CMTT9"/>
                  </a:rPr>
                  <a:t>0.25 0.25 0.25 0.25</a:t>
                </a:r>
                <a:endParaRPr lang="en-US" dirty="0"/>
              </a:p>
            </p:txBody>
          </p:sp>
        </mc:Choice>
        <mc:Fallback xmlns="">
          <p:sp>
            <p:nvSpPr>
              <p:cNvPr id="3" name="Content Placeholder 2">
                <a:extLst>
                  <a:ext uri="{FF2B5EF4-FFF2-40B4-BE49-F238E27FC236}">
                    <a16:creationId xmlns:a16="http://schemas.microsoft.com/office/drawing/2014/main" id="{5A74B1AD-F723-44A9-B126-E4F684E5BA0F}"/>
                  </a:ext>
                </a:extLst>
              </p:cNvPr>
              <p:cNvSpPr>
                <a:spLocks noGrp="1" noRot="1" noChangeAspect="1" noMove="1" noResize="1" noEditPoints="1" noAdjustHandles="1" noChangeArrowheads="1" noChangeShapeType="1" noTextEdit="1"/>
              </p:cNvSpPr>
              <p:nvPr>
                <p:ph idx="1"/>
              </p:nvPr>
            </p:nvSpPr>
            <p:spPr>
              <a:xfrm>
                <a:off x="457200" y="1600200"/>
                <a:ext cx="8229600" cy="4648199"/>
              </a:xfrm>
              <a:blipFill>
                <a:blip r:embed="rId3"/>
                <a:stretch>
                  <a:fillRect l="-593" t="-787" b="-1969"/>
                </a:stretch>
              </a:blipFill>
            </p:spPr>
            <p:txBody>
              <a:bodyPr/>
              <a:lstStyle/>
              <a:p>
                <a:r>
                  <a:rPr lang="en-US">
                    <a:noFill/>
                  </a:rPr>
                  <a:t> </a:t>
                </a:r>
              </a:p>
            </p:txBody>
          </p:sp>
        </mc:Fallback>
      </mc:AlternateContent>
    </p:spTree>
    <p:extLst>
      <p:ext uri="{BB962C8B-B14F-4D97-AF65-F5344CB8AC3E}">
        <p14:creationId xmlns:p14="http://schemas.microsoft.com/office/powerpoint/2010/main" val="62524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a:bodyPr>
          <a:lstStyle/>
          <a:p>
            <a:r>
              <a:rPr lang="en-US" dirty="0"/>
              <a:t>The “goodness of fit” test statistic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normAutofit lnSpcReduction="10000"/>
              </a:bodyPr>
              <a:lstStyle/>
              <a:p>
                <a:pPr marL="0" indent="0" algn="ctr">
                  <a:buNone/>
                </a:pPr>
                <a:r>
                  <a:rPr lang="en-US" i="1" dirty="0" err="1"/>
                  <a:t>E</a:t>
                </a:r>
                <a:r>
                  <a:rPr lang="en-US" i="1" baseline="-25000" dirty="0" err="1"/>
                  <a:t>i</a:t>
                </a:r>
                <a:r>
                  <a:rPr lang="en-US" i="1" dirty="0"/>
                  <a:t> = 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i="1" dirty="0"/>
                  <a:t> P</a:t>
                </a:r>
                <a:r>
                  <a:rPr lang="en-US" i="1" baseline="-25000" dirty="0"/>
                  <a:t>i</a:t>
                </a:r>
              </a:p>
              <a:p>
                <a:pPr marL="0" indent="0">
                  <a:buNone/>
                </a:pPr>
                <a:endParaRPr lang="en-US" i="1" baseline="-25000" dirty="0"/>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N &lt;- 200 </a:t>
                </a:r>
                <a:r>
                  <a:rPr lang="en-US" sz="1800" b="0" i="0" u="none" strike="noStrike" baseline="0" dirty="0">
                    <a:solidFill>
                      <a:srgbClr val="666680"/>
                    </a:solidFill>
                    <a:latin typeface="CMTT9"/>
                  </a:rPr>
                  <a:t># sample size</a:t>
                </a: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expected &lt;- N * probabilities </a:t>
                </a:r>
                <a:r>
                  <a:rPr lang="en-US" sz="1800" b="0" i="0" u="none" strike="noStrike" baseline="0" dirty="0">
                    <a:solidFill>
                      <a:srgbClr val="666680"/>
                    </a:solidFill>
                    <a:latin typeface="CMTT9"/>
                  </a:rPr>
                  <a:t># expected frequencies</a:t>
                </a: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expected</a:t>
                </a:r>
              </a:p>
              <a:p>
                <a:pPr marL="0" indent="0" algn="l">
                  <a:buNone/>
                </a:pPr>
                <a:r>
                  <a:rPr lang="en-US" sz="1800" b="0" i="0" u="none" strike="noStrike" baseline="0" dirty="0">
                    <a:solidFill>
                      <a:srgbClr val="666680"/>
                    </a:solidFill>
                    <a:latin typeface="CMTT9"/>
                  </a:rPr>
                  <a:t>clubs diamonds hearts spades</a:t>
                </a:r>
              </a:p>
              <a:p>
                <a:pPr marL="0" indent="0" algn="l">
                  <a:buNone/>
                </a:pPr>
                <a:r>
                  <a:rPr lang="en-US" sz="1800" b="0" i="0" u="none" strike="noStrike" baseline="0" dirty="0">
                    <a:solidFill>
                      <a:srgbClr val="666680"/>
                    </a:solidFill>
                    <a:latin typeface="CMTT9"/>
                  </a:rPr>
                  <a:t>50 50 50 50</a:t>
                </a:r>
              </a:p>
              <a:p>
                <a:pPr marL="0" indent="0" algn="l">
                  <a:buNone/>
                </a:pPr>
                <a:endParaRPr lang="en-US" sz="1800" dirty="0">
                  <a:solidFill>
                    <a:srgbClr val="666680"/>
                  </a:solidFill>
                  <a:latin typeface="CMTT9"/>
                </a:endParaRPr>
              </a:p>
              <a:p>
                <a:pPr marL="0" indent="0" algn="l">
                  <a:buNone/>
                </a:pPr>
                <a:endParaRPr lang="en-US" sz="1800" dirty="0">
                  <a:solidFill>
                    <a:srgbClr val="666680"/>
                  </a:solidFill>
                  <a:latin typeface="CMTT9"/>
                </a:endParaRPr>
              </a:p>
              <a:p>
                <a:pPr marL="0" indent="0" algn="l">
                  <a:buNone/>
                </a:pPr>
                <a:endParaRPr lang="en-US" sz="1800" dirty="0">
                  <a:solidFill>
                    <a:srgbClr val="666680"/>
                  </a:solidFill>
                  <a:latin typeface="CMTT9"/>
                </a:endParaRPr>
              </a:p>
              <a:p>
                <a:pPr marL="0" indent="0" algn="l">
                  <a:buNone/>
                </a:pPr>
                <a:endParaRPr lang="en-US" sz="1800" dirty="0">
                  <a:solidFill>
                    <a:srgbClr val="666680"/>
                  </a:solidFill>
                  <a:latin typeface="CMTT9"/>
                </a:endParaRP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observed - expected</a:t>
                </a:r>
              </a:p>
              <a:p>
                <a:pPr marL="0" indent="0" algn="l">
                  <a:buNone/>
                </a:pPr>
                <a:r>
                  <a:rPr lang="en-US" sz="1800" b="0" i="0" u="none" strike="noStrike" baseline="0" dirty="0">
                    <a:solidFill>
                      <a:srgbClr val="666680"/>
                    </a:solidFill>
                    <a:latin typeface="CMTT9"/>
                  </a:rPr>
                  <a:t>clubs diamonds hearts spades</a:t>
                </a:r>
              </a:p>
              <a:p>
                <a:pPr marL="0" indent="0" algn="l">
                  <a:buNone/>
                </a:pPr>
                <a:r>
                  <a:rPr lang="en-US" sz="1800" b="0" i="0" u="none" strike="noStrike" baseline="0" dirty="0">
                    <a:solidFill>
                      <a:srgbClr val="666680"/>
                    </a:solidFill>
                    <a:latin typeface="CMTT9"/>
                  </a:rPr>
                  <a:t>-15           1          14          0</a:t>
                </a:r>
                <a:endParaRPr lang="en-US" i="1" baseline="-25000" dirty="0"/>
              </a:p>
            </p:txBody>
          </p:sp>
        </mc:Choice>
        <mc:Fallback xmlns="">
          <p:sp>
            <p:nvSpPr>
              <p:cNvPr id="3" name="Content Placeholder 2">
                <a:extLst>
                  <a:ext uri="{FF2B5EF4-FFF2-40B4-BE49-F238E27FC236}">
                    <a16:creationId xmlns:a16="http://schemas.microsoft.com/office/drawing/2014/main" id="{5A74B1AD-F723-44A9-B126-E4F684E5BA0F}"/>
                  </a:ext>
                </a:extLst>
              </p:cNvPr>
              <p:cNvSpPr>
                <a:spLocks noGrp="1" noRot="1" noChangeAspect="1" noMove="1" noResize="1" noEditPoints="1" noAdjustHandles="1" noChangeArrowheads="1" noChangeShapeType="1" noTextEdit="1"/>
              </p:cNvSpPr>
              <p:nvPr>
                <p:ph idx="1"/>
              </p:nvPr>
            </p:nvSpPr>
            <p:spPr>
              <a:blipFill>
                <a:blip r:embed="rId3"/>
                <a:stretch>
                  <a:fillRect l="-593" t="-2483" b="-179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3CAB251-DA80-4517-908F-94C4A4FAC25F}"/>
              </a:ext>
            </a:extLst>
          </p:cNvPr>
          <p:cNvPicPr>
            <a:picLocks noChangeAspect="1"/>
          </p:cNvPicPr>
          <p:nvPr/>
        </p:nvPicPr>
        <p:blipFill rotWithShape="1">
          <a:blip r:embed="rId4"/>
          <a:srcRect l="79566" t="33640" r="8664" b="57847"/>
          <a:stretch/>
        </p:blipFill>
        <p:spPr>
          <a:xfrm>
            <a:off x="2942082" y="3713989"/>
            <a:ext cx="5439918" cy="1106424"/>
          </a:xfrm>
          <a:prstGeom prst="rect">
            <a:avLst/>
          </a:prstGeom>
        </p:spPr>
      </p:pic>
    </p:spTree>
    <p:extLst>
      <p:ext uri="{BB962C8B-B14F-4D97-AF65-F5344CB8AC3E}">
        <p14:creationId xmlns:p14="http://schemas.microsoft.com/office/powerpoint/2010/main" val="153829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a:bodyPr>
          <a:lstStyle/>
          <a:p>
            <a:r>
              <a:rPr lang="en-US" dirty="0"/>
              <a:t>The “goodness of fit" test statistic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normAutofit fontScale="92500" lnSpcReduction="10000"/>
              </a:bodyPr>
              <a:lstStyle/>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(observed - expected)^2</a:t>
                </a:r>
              </a:p>
              <a:p>
                <a:pPr marL="0" indent="0" algn="l">
                  <a:buNone/>
                </a:pPr>
                <a:r>
                  <a:rPr lang="en-US" sz="1800" b="0" i="0" u="none" strike="noStrike" baseline="0" dirty="0">
                    <a:solidFill>
                      <a:srgbClr val="666680"/>
                    </a:solidFill>
                    <a:latin typeface="CMTT9"/>
                  </a:rPr>
                  <a:t>clubs diamonds hearts spades</a:t>
                </a:r>
              </a:p>
              <a:p>
                <a:pPr marL="0" indent="0" algn="l">
                  <a:buNone/>
                </a:pPr>
                <a:r>
                  <a:rPr lang="en-US" sz="1800" b="0" i="0" u="none" strike="noStrike" baseline="0" dirty="0">
                    <a:solidFill>
                      <a:srgbClr val="666680"/>
                    </a:solidFill>
                    <a:latin typeface="CMTT9"/>
                  </a:rPr>
                  <a:t>225       1              196      0</a:t>
                </a:r>
              </a:p>
              <a:p>
                <a:pPr marL="0" indent="0" algn="l">
                  <a:buNone/>
                </a:pPr>
                <a:endParaRPr lang="en-US" sz="1800" dirty="0">
                  <a:solidFill>
                    <a:srgbClr val="666680"/>
                  </a:solidFill>
                  <a:latin typeface="CMTT9"/>
                </a:endParaRP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(observed - expected)^2 / expected</a:t>
                </a:r>
              </a:p>
              <a:p>
                <a:pPr marL="0" indent="0" algn="l">
                  <a:buNone/>
                </a:pPr>
                <a:r>
                  <a:rPr lang="en-US" sz="1800" b="0" i="0" u="none" strike="noStrike" baseline="0" dirty="0">
                    <a:solidFill>
                      <a:srgbClr val="666680"/>
                    </a:solidFill>
                    <a:latin typeface="CMTT9"/>
                  </a:rPr>
                  <a:t>clubs diamonds hearts spades</a:t>
                </a:r>
              </a:p>
              <a:p>
                <a:pPr marL="0" indent="0" algn="l">
                  <a:buNone/>
                </a:pPr>
                <a:r>
                  <a:rPr lang="en-US" sz="1800" b="0" i="0" u="none" strike="noStrike" baseline="0" dirty="0">
                    <a:solidFill>
                      <a:srgbClr val="666680"/>
                    </a:solidFill>
                    <a:latin typeface="CMTT9"/>
                  </a:rPr>
                  <a:t>4.50     0.02           3.92     0.00</a:t>
                </a:r>
              </a:p>
              <a:p>
                <a:pPr marL="0" indent="0" algn="l">
                  <a:buNone/>
                </a:pPr>
                <a:endParaRPr lang="en-US" sz="1800" dirty="0">
                  <a:solidFill>
                    <a:srgbClr val="666680"/>
                  </a:solidFill>
                  <a:latin typeface="CMTT9"/>
                </a:endParaRPr>
              </a:p>
              <a:p>
                <a:pPr marL="0" indent="0" algn="l">
                  <a:buNone/>
                </a:pPr>
                <a:r>
                  <a:rPr lang="en-US" sz="1800" b="0" i="0" u="none" strike="noStrike" baseline="0" dirty="0">
                    <a:solidFill>
                      <a:srgbClr val="666680"/>
                    </a:solidFill>
                    <a:latin typeface="CMTT9"/>
                  </a:rPr>
                  <a:t>&gt; </a:t>
                </a:r>
                <a:r>
                  <a:rPr lang="en-US" sz="1800" b="0" i="0" u="none" strike="noStrike" baseline="0" dirty="0">
                    <a:solidFill>
                      <a:srgbClr val="000080"/>
                    </a:solidFill>
                    <a:latin typeface="CMTT9"/>
                  </a:rPr>
                  <a:t>sum( (observed - expected)^2 / expected )</a:t>
                </a:r>
              </a:p>
              <a:p>
                <a:pPr marL="0" indent="0" algn="l">
                  <a:buNone/>
                </a:pPr>
                <a:r>
                  <a:rPr lang="en-US" sz="1800" b="0" i="0" u="none" strike="noStrike" baseline="0" dirty="0">
                    <a:solidFill>
                      <a:srgbClr val="666680"/>
                    </a:solidFill>
                    <a:latin typeface="CMTT9"/>
                  </a:rPr>
                  <a:t>[1] 8.44</a:t>
                </a:r>
              </a:p>
              <a:p>
                <a:pPr marL="0" indent="0" algn="l">
                  <a:buNone/>
                </a:pPr>
                <a:endParaRPr lang="en-US" sz="1800" dirty="0">
                  <a:solidFill>
                    <a:srgbClr val="666680"/>
                  </a:solidFill>
                  <a:latin typeface="CMTT9"/>
                </a:endParaRPr>
              </a:p>
              <a:p>
                <a:r>
                  <a:rPr lang="en-US" i="1" baseline="-25000" dirty="0"/>
                  <a:t>if </a:t>
                </a:r>
                <a14:m>
                  <m:oMath xmlns:m="http://schemas.openxmlformats.org/officeDocument/2006/math">
                    <m:sSup>
                      <m:sSupPr>
                        <m:ctrlPr>
                          <a:rPr lang="en-US" sz="2000" b="0" i="1" u="none" strike="noStrike" baseline="0" smtClean="0">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𝜒</m:t>
                        </m:r>
                      </m:e>
                      <m:sup>
                        <m:r>
                          <a:rPr lang="en-US" sz="2000" b="0" i="1" u="none" strike="noStrike" baseline="0" smtClean="0">
                            <a:latin typeface="Cambria Math" panose="02040503050406030204" pitchFamily="18" charset="0"/>
                            <a:ea typeface="Cambria Math" panose="02040503050406030204" pitchFamily="18" charset="0"/>
                          </a:rPr>
                          <m:t>2</m:t>
                        </m:r>
                      </m:sup>
                    </m:sSup>
                  </m:oMath>
                </a14:m>
                <a:r>
                  <a:rPr lang="en-US" sz="2000" i="1" baseline="-25000" dirty="0">
                    <a:latin typeface="+mn-lt"/>
                  </a:rPr>
                  <a:t> </a:t>
                </a:r>
                <a:r>
                  <a:rPr lang="en-US" i="1" baseline="-25000" dirty="0"/>
                  <a:t>is small, then the observed data Oi are very close to what the null hypothesis predicted </a:t>
                </a:r>
                <a:r>
                  <a:rPr lang="en-US" i="1" baseline="-25000" dirty="0" err="1"/>
                  <a:t>Ei</a:t>
                </a:r>
                <a:endParaRPr lang="en-US" i="1" baseline="-25000" dirty="0"/>
              </a:p>
              <a:p>
                <a:endParaRPr lang="en-US" i="1" baseline="-25000" dirty="0"/>
              </a:p>
              <a:p>
                <a:r>
                  <a:rPr lang="en-US" i="1" baseline="-25000" dirty="0"/>
                  <a:t>A Large </a:t>
                </a:r>
                <a14:m>
                  <m:oMath xmlns:m="http://schemas.openxmlformats.org/officeDocument/2006/math">
                    <m:sSup>
                      <m:sSupPr>
                        <m:ctrlPr>
                          <a:rPr lang="en-US" sz="2200" b="0" i="1" u="none" strike="noStrike" baseline="0" smtClean="0">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𝜒</m:t>
                        </m:r>
                      </m:e>
                      <m:sup>
                        <m:r>
                          <a:rPr lang="en-US" sz="2200" b="0" i="1" u="none" strike="noStrike" baseline="0" smtClean="0">
                            <a:latin typeface="Cambria Math" panose="02040503050406030204" pitchFamily="18" charset="0"/>
                            <a:ea typeface="Cambria Math" panose="02040503050406030204" pitchFamily="18" charset="0"/>
                          </a:rPr>
                          <m:t>2</m:t>
                        </m:r>
                      </m:sup>
                    </m:sSup>
                  </m:oMath>
                </a14:m>
                <a:r>
                  <a:rPr lang="en-US" i="1" baseline="-25000" dirty="0"/>
                  <a:t> statistic is needed in order to reject the null. </a:t>
                </a:r>
              </a:p>
            </p:txBody>
          </p:sp>
        </mc:Choice>
        <mc:Fallback xmlns="">
          <p:sp>
            <p:nvSpPr>
              <p:cNvPr id="3" name="Content Placeholder 2">
                <a:extLst>
                  <a:ext uri="{FF2B5EF4-FFF2-40B4-BE49-F238E27FC236}">
                    <a16:creationId xmlns:a16="http://schemas.microsoft.com/office/drawing/2014/main" id="{5A74B1AD-F723-44A9-B126-E4F684E5BA0F}"/>
                  </a:ext>
                </a:extLst>
              </p:cNvPr>
              <p:cNvSpPr>
                <a:spLocks noGrp="1" noRot="1" noChangeAspect="1" noMove="1" noResize="1" noEditPoints="1" noAdjustHandles="1" noChangeArrowheads="1" noChangeShapeType="1" noTextEdit="1"/>
              </p:cNvSpPr>
              <p:nvPr>
                <p:ph idx="1"/>
              </p:nvPr>
            </p:nvSpPr>
            <p:spPr>
              <a:blipFill>
                <a:blip r:embed="rId3"/>
                <a:stretch>
                  <a:fillRect l="-1235" t="-1146" b="-200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938FF1D-94A8-4C17-BD2B-DC4A5BBB1623}"/>
              </a:ext>
            </a:extLst>
          </p:cNvPr>
          <p:cNvPicPr>
            <a:picLocks noChangeAspect="1"/>
          </p:cNvPicPr>
          <p:nvPr/>
        </p:nvPicPr>
        <p:blipFill rotWithShape="1">
          <a:blip r:embed="rId4"/>
          <a:srcRect l="83177" t="46051" r="12155" b="47816"/>
          <a:stretch/>
        </p:blipFill>
        <p:spPr>
          <a:xfrm>
            <a:off x="5181600" y="3352800"/>
            <a:ext cx="3473965" cy="1283975"/>
          </a:xfrm>
          <a:prstGeom prst="rect">
            <a:avLst/>
          </a:prstGeom>
        </p:spPr>
      </p:pic>
    </p:spTree>
    <p:extLst>
      <p:ext uri="{BB962C8B-B14F-4D97-AF65-F5344CB8AC3E}">
        <p14:creationId xmlns:p14="http://schemas.microsoft.com/office/powerpoint/2010/main" val="133678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fontScale="90000"/>
          </a:bodyPr>
          <a:lstStyle/>
          <a:p>
            <a:r>
              <a:rPr lang="en-US" dirty="0"/>
              <a:t>The sampling distribution of the GOF statistic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152400" y="1600201"/>
                <a:ext cx="8839200" cy="4419600"/>
              </a:xfrm>
            </p:spPr>
            <p:txBody>
              <a:bodyPr>
                <a:normAutofit lnSpcReduction="10000"/>
              </a:bodyPr>
              <a:lstStyle/>
              <a:p>
                <a:r>
                  <a:rPr lang="en-US" sz="2400" b="0" i="0" u="none" strike="noStrike" baseline="0" dirty="0">
                    <a:solidFill>
                      <a:srgbClr val="000000"/>
                    </a:solidFill>
                  </a:rPr>
                  <a:t>To determine whether or not a particular value of </a:t>
                </a:r>
                <a14:m>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𝜒</m:t>
                        </m:r>
                      </m:e>
                      <m:sup>
                        <m:r>
                          <a:rPr lang="en-US" sz="2400" i="1">
                            <a:latin typeface="Cambria Math" panose="02040503050406030204" pitchFamily="18" charset="0"/>
                            <a:ea typeface="Cambria Math" panose="02040503050406030204" pitchFamily="18" charset="0"/>
                          </a:rPr>
                          <m:t>2</m:t>
                        </m:r>
                      </m:sup>
                    </m:sSup>
                  </m:oMath>
                </a14:m>
                <a:r>
                  <a:rPr lang="en-US" sz="2400" b="0" i="0" u="none" strike="noStrike" baseline="0" dirty="0">
                    <a:solidFill>
                      <a:srgbClr val="000000"/>
                    </a:solidFill>
                  </a:rPr>
                  <a:t> is large enough to justify rejecting the null hypothesis, we're going to need to figure out what the sampling distribution for </a:t>
                </a:r>
                <a14:m>
                  <m:oMath xmlns:m="http://schemas.openxmlformats.org/officeDocument/2006/math">
                    <m:sSup>
                      <m:sSupPr>
                        <m:ctrlPr>
                          <a:rPr lang="en-US" sz="2400" b="0" i="1" u="none" strike="noStrike" baseline="0" smtClean="0">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𝜒</m:t>
                        </m:r>
                      </m:e>
                      <m:sup>
                        <m:r>
                          <a:rPr lang="en-US" sz="2400" b="0" i="1" u="none" strike="noStrike" baseline="0" smtClean="0">
                            <a:latin typeface="Cambria Math" panose="02040503050406030204" pitchFamily="18" charset="0"/>
                            <a:ea typeface="Cambria Math" panose="02040503050406030204" pitchFamily="18" charset="0"/>
                          </a:rPr>
                          <m:t>2</m:t>
                        </m:r>
                      </m:sup>
                    </m:sSup>
                  </m:oMath>
                </a14:m>
                <a:r>
                  <a:rPr lang="en-US" sz="2400" b="0" i="0" u="none" strike="noStrike" baseline="0" dirty="0">
                    <a:solidFill>
                      <a:srgbClr val="000000"/>
                    </a:solidFill>
                  </a:rPr>
                  <a:t> would be if the null hypothesis were true</a:t>
                </a:r>
              </a:p>
              <a:p>
                <a:r>
                  <a:rPr lang="en-US" sz="2400" b="0" i="0" u="none" strike="noStrike" baseline="0" dirty="0">
                    <a:solidFill>
                      <a:srgbClr val="000000"/>
                    </a:solidFill>
                  </a:rPr>
                  <a:t>The sampling distribution is a </a:t>
                </a:r>
                <a:r>
                  <a:rPr lang="en-US" sz="2400" b="0" i="0" u="none" strike="noStrike" baseline="0" dirty="0">
                    <a:solidFill>
                      <a:srgbClr val="9A00CD"/>
                    </a:solidFill>
                  </a:rPr>
                  <a:t>chi-squared (</a:t>
                </a:r>
                <a14:m>
                  <m:oMath xmlns:m="http://schemas.openxmlformats.org/officeDocument/2006/math">
                    <m:sSup>
                      <m:sSupPr>
                        <m:ctrlPr>
                          <a:rPr lang="en-US" sz="2400" b="0" i="1" u="none" strike="noStrike" baseline="0" smtClean="0">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𝜒</m:t>
                        </m:r>
                      </m:e>
                      <m:sup>
                        <m:r>
                          <a:rPr lang="en-US" sz="2400" b="0" i="1" u="none" strike="noStrike" baseline="0" smtClean="0">
                            <a:latin typeface="Cambria Math" panose="02040503050406030204" pitchFamily="18" charset="0"/>
                            <a:ea typeface="Cambria Math" panose="02040503050406030204" pitchFamily="18" charset="0"/>
                          </a:rPr>
                          <m:t>2</m:t>
                        </m:r>
                      </m:sup>
                    </m:sSup>
                  </m:oMath>
                </a14:m>
                <a:r>
                  <a:rPr lang="en-US" sz="2400" b="0" i="0" u="none" strike="noStrike" baseline="0" dirty="0">
                    <a:solidFill>
                      <a:srgbClr val="000000"/>
                    </a:solidFill>
                  </a:rPr>
                  <a:t> </a:t>
                </a:r>
                <a:r>
                  <a:rPr lang="en-US" sz="2400" b="0" i="0" u="none" strike="noStrike" baseline="0" dirty="0">
                    <a:solidFill>
                      <a:srgbClr val="9A00CD"/>
                    </a:solidFill>
                  </a:rPr>
                  <a:t>) distribution </a:t>
                </a:r>
                <a:r>
                  <a:rPr lang="en-US" sz="2400" b="0" i="0" u="none" strike="noStrike" baseline="0" dirty="0">
                    <a:solidFill>
                      <a:srgbClr val="000000"/>
                    </a:solidFill>
                  </a:rPr>
                  <a:t>with k-1 degrees of freedom</a:t>
                </a:r>
              </a:p>
              <a:p>
                <a:endParaRPr lang="en-US" sz="2400" b="0" i="0" u="none" strike="noStrike" baseline="0" dirty="0">
                  <a:solidFill>
                    <a:srgbClr val="000000"/>
                  </a:solidFill>
                </a:endParaRPr>
              </a:p>
              <a:p>
                <a:r>
                  <a:rPr lang="en-US" sz="2400" dirty="0">
                    <a:solidFill>
                      <a:srgbClr val="000000"/>
                    </a:solidFill>
                  </a:rPr>
                  <a:t>If </a:t>
                </a:r>
                <a14:m>
                  <m:oMath xmlns:m="http://schemas.openxmlformats.org/officeDocument/2006/math">
                    <m:r>
                      <a:rPr lang="en-US" sz="2400" b="0" i="1" smtClean="0">
                        <a:solidFill>
                          <a:srgbClr val="000000"/>
                        </a:solidFill>
                        <a:latin typeface="Cambria Math" panose="02040503050406030204" pitchFamily="18" charset="0"/>
                      </a:rPr>
                      <m:t>𝑁</m:t>
                    </m:r>
                    <m:r>
                      <a:rPr lang="en-US" sz="2400" b="0" i="1" smtClean="0">
                        <a:solidFill>
                          <a:srgbClr val="000000"/>
                        </a:solidFill>
                        <a:latin typeface="Cambria Math" panose="02040503050406030204" pitchFamily="18" charset="0"/>
                        <a:ea typeface="Cambria Math" panose="02040503050406030204" pitchFamily="18" charset="0"/>
                      </a:rPr>
                      <m:t>×</m:t>
                    </m:r>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b="0" i="1" smtClean="0">
                            <a:solidFill>
                              <a:srgbClr val="000000"/>
                            </a:solidFill>
                            <a:latin typeface="Cambria Math" panose="02040503050406030204" pitchFamily="18" charset="0"/>
                            <a:ea typeface="Cambria Math" panose="02040503050406030204" pitchFamily="18" charset="0"/>
                          </a:rPr>
                          <m:t>𝑃</m:t>
                        </m:r>
                      </m:e>
                      <m:sub>
                        <m:r>
                          <a:rPr lang="en-US" sz="2400" b="0" i="1" smtClean="0">
                            <a:solidFill>
                              <a:srgbClr val="000000"/>
                            </a:solidFill>
                            <a:latin typeface="Cambria Math" panose="02040503050406030204" pitchFamily="18" charset="0"/>
                            <a:ea typeface="Cambria Math" panose="02040503050406030204" pitchFamily="18" charset="0"/>
                          </a:rPr>
                          <m:t>𝑖</m:t>
                        </m:r>
                      </m:sub>
                    </m:sSub>
                  </m:oMath>
                </a14:m>
                <a:r>
                  <a:rPr lang="en-US" sz="2400" dirty="0">
                    <a:solidFill>
                      <a:srgbClr val="000000"/>
                    </a:solidFill>
                  </a:rPr>
                  <a:t> is large enough, meaning, when the expected frequency </a:t>
                </a:r>
                <a:r>
                  <a:rPr lang="en-US" sz="2400" i="1" dirty="0" err="1">
                    <a:solidFill>
                      <a:srgbClr val="000000"/>
                    </a:solidFill>
                  </a:rPr>
                  <a:t>E</a:t>
                </a:r>
                <a:r>
                  <a:rPr lang="en-US" sz="2400" i="1" baseline="-25000" dirty="0" err="1">
                    <a:solidFill>
                      <a:srgbClr val="000000"/>
                    </a:solidFill>
                  </a:rPr>
                  <a:t>i</a:t>
                </a:r>
                <a:r>
                  <a:rPr lang="en-US" sz="2400" dirty="0">
                    <a:solidFill>
                      <a:srgbClr val="000000"/>
                    </a:solidFill>
                  </a:rPr>
                  <a:t> is large enough</a:t>
                </a:r>
                <a:r>
                  <a:rPr lang="en-US" sz="2400" dirty="0">
                    <a:solidFill>
                      <a:srgbClr val="000000"/>
                    </a:solidFill>
                    <a:sym typeface="Wingdings" panose="05000000000000000000" pitchFamily="2" charset="2"/>
                  </a:rPr>
                  <a:t>  </a:t>
                </a:r>
                <a:r>
                  <a:rPr lang="en-US" sz="2400" i="1" dirty="0">
                    <a:solidFill>
                      <a:srgbClr val="000000"/>
                    </a:solidFill>
                    <a:sym typeface="Wingdings" panose="05000000000000000000" pitchFamily="2" charset="2"/>
                  </a:rPr>
                  <a:t>O</a:t>
                </a:r>
                <a:r>
                  <a:rPr lang="en-US" sz="2400" i="1" baseline="-25000" dirty="0">
                    <a:solidFill>
                      <a:srgbClr val="000000"/>
                    </a:solidFill>
                    <a:sym typeface="Wingdings" panose="05000000000000000000" pitchFamily="2" charset="2"/>
                  </a:rPr>
                  <a:t>i</a:t>
                </a:r>
                <a:r>
                  <a:rPr lang="en-US" sz="2400" dirty="0">
                    <a:solidFill>
                      <a:srgbClr val="000000"/>
                    </a:solidFill>
                    <a:sym typeface="Wingdings" panose="05000000000000000000" pitchFamily="2" charset="2"/>
                  </a:rPr>
                  <a:t> is approximately normal</a:t>
                </a:r>
              </a:p>
              <a:p>
                <a:r>
                  <a:rPr lang="en-US" sz="2400" dirty="0">
                    <a:solidFill>
                      <a:srgbClr val="000000"/>
                    </a:solidFill>
                    <a:sym typeface="Wingdings" panose="05000000000000000000" pitchFamily="2" charset="2"/>
                  </a:rPr>
                  <a:t>If </a:t>
                </a:r>
                <a:r>
                  <a:rPr lang="en-US" sz="2400" i="1" dirty="0">
                    <a:solidFill>
                      <a:srgbClr val="000000"/>
                    </a:solidFill>
                    <a:sym typeface="Wingdings" panose="05000000000000000000" pitchFamily="2" charset="2"/>
                  </a:rPr>
                  <a:t>O</a:t>
                </a:r>
                <a:r>
                  <a:rPr lang="en-US" sz="2400" i="1" baseline="-25000" dirty="0">
                    <a:solidFill>
                      <a:srgbClr val="000000"/>
                    </a:solidFill>
                    <a:sym typeface="Wingdings" panose="05000000000000000000" pitchFamily="2" charset="2"/>
                  </a:rPr>
                  <a:t>i</a:t>
                </a:r>
                <a:r>
                  <a:rPr lang="en-US" sz="2400" dirty="0">
                    <a:solidFill>
                      <a:srgbClr val="000000"/>
                    </a:solidFill>
                    <a:sym typeface="Wingdings" panose="05000000000000000000" pitchFamily="2" charset="2"/>
                  </a:rPr>
                  <a:t> is normally distributed  </a:t>
                </a:r>
                <a14:m>
                  <m:oMath xmlns:m="http://schemas.openxmlformats.org/officeDocument/2006/math">
                    <m:f>
                      <m:fPr>
                        <m:ctrlPr>
                          <a:rPr lang="en-US" sz="2400" i="1" smtClean="0">
                            <a:solidFill>
                              <a:srgbClr val="000000"/>
                            </a:solidFill>
                            <a:latin typeface="Cambria Math" panose="02040503050406030204" pitchFamily="18" charset="0"/>
                            <a:sym typeface="Wingdings" panose="05000000000000000000" pitchFamily="2" charset="2"/>
                          </a:rPr>
                        </m:ctrlPr>
                      </m:fPr>
                      <m:num>
                        <m:r>
                          <a:rPr lang="en-US" sz="2400" b="0" i="1" smtClean="0">
                            <a:solidFill>
                              <a:srgbClr val="000000"/>
                            </a:solidFill>
                            <a:latin typeface="Cambria Math" panose="02040503050406030204" pitchFamily="18" charset="0"/>
                            <a:sym typeface="Wingdings" panose="05000000000000000000" pitchFamily="2" charset="2"/>
                          </a:rPr>
                          <m:t>(</m:t>
                        </m:r>
                        <m:sSub>
                          <m:sSubPr>
                            <m:ctrlPr>
                              <a:rPr lang="en-US" sz="2400" b="0" i="1" smtClean="0">
                                <a:solidFill>
                                  <a:srgbClr val="000000"/>
                                </a:solidFill>
                                <a:latin typeface="Cambria Math" panose="02040503050406030204" pitchFamily="18" charset="0"/>
                                <a:sym typeface="Wingdings" panose="05000000000000000000" pitchFamily="2" charset="2"/>
                              </a:rPr>
                            </m:ctrlPr>
                          </m:sSubPr>
                          <m:e>
                            <m:r>
                              <a:rPr lang="en-US" sz="2400" b="0" i="1" smtClean="0">
                                <a:solidFill>
                                  <a:srgbClr val="000000"/>
                                </a:solidFill>
                                <a:latin typeface="Cambria Math" panose="02040503050406030204" pitchFamily="18" charset="0"/>
                                <a:sym typeface="Wingdings" panose="05000000000000000000" pitchFamily="2" charset="2"/>
                              </a:rPr>
                              <m:t>𝑂</m:t>
                            </m:r>
                          </m:e>
                          <m:sub>
                            <m:r>
                              <a:rPr lang="en-US" sz="2400" b="0" i="1" smtClean="0">
                                <a:solidFill>
                                  <a:srgbClr val="000000"/>
                                </a:solidFill>
                                <a:latin typeface="Cambria Math" panose="02040503050406030204" pitchFamily="18" charset="0"/>
                                <a:sym typeface="Wingdings" panose="05000000000000000000" pitchFamily="2" charset="2"/>
                              </a:rPr>
                              <m:t>𝑖</m:t>
                            </m:r>
                          </m:sub>
                        </m:sSub>
                        <m:r>
                          <a:rPr lang="en-US" sz="2400" b="0" i="1" smtClean="0">
                            <a:solidFill>
                              <a:srgbClr val="000000"/>
                            </a:solidFill>
                            <a:latin typeface="Cambria Math" panose="02040503050406030204" pitchFamily="18" charset="0"/>
                            <a:sym typeface="Wingdings" panose="05000000000000000000" pitchFamily="2" charset="2"/>
                          </a:rPr>
                          <m:t>−</m:t>
                        </m:r>
                        <m:sSub>
                          <m:sSubPr>
                            <m:ctrlPr>
                              <a:rPr lang="en-US" sz="2400" i="1">
                                <a:solidFill>
                                  <a:srgbClr val="000000"/>
                                </a:solidFill>
                                <a:latin typeface="Cambria Math" panose="02040503050406030204" pitchFamily="18" charset="0"/>
                                <a:sym typeface="Wingdings" panose="05000000000000000000" pitchFamily="2" charset="2"/>
                              </a:rPr>
                            </m:ctrlPr>
                          </m:sSubPr>
                          <m:e>
                            <m:r>
                              <a:rPr lang="en-US" sz="2400" b="0" i="1" smtClean="0">
                                <a:solidFill>
                                  <a:srgbClr val="000000"/>
                                </a:solidFill>
                                <a:latin typeface="Cambria Math" panose="02040503050406030204" pitchFamily="18" charset="0"/>
                                <a:sym typeface="Wingdings" panose="05000000000000000000" pitchFamily="2" charset="2"/>
                              </a:rPr>
                              <m:t>𝐸</m:t>
                            </m:r>
                          </m:e>
                          <m:sub>
                            <m:r>
                              <a:rPr lang="en-US" sz="2400" i="1">
                                <a:solidFill>
                                  <a:srgbClr val="000000"/>
                                </a:solidFill>
                                <a:latin typeface="Cambria Math" panose="02040503050406030204" pitchFamily="18" charset="0"/>
                                <a:sym typeface="Wingdings" panose="05000000000000000000" pitchFamily="2" charset="2"/>
                              </a:rPr>
                              <m:t>𝑖</m:t>
                            </m:r>
                          </m:sub>
                        </m:sSub>
                        <m:r>
                          <a:rPr lang="en-US" sz="2400" b="0" i="1" smtClean="0">
                            <a:solidFill>
                              <a:srgbClr val="000000"/>
                            </a:solidFill>
                            <a:latin typeface="Cambria Math" panose="02040503050406030204" pitchFamily="18" charset="0"/>
                            <a:sym typeface="Wingdings" panose="05000000000000000000" pitchFamily="2" charset="2"/>
                          </a:rPr>
                          <m:t>)</m:t>
                        </m:r>
                      </m:num>
                      <m:den>
                        <m:rad>
                          <m:radPr>
                            <m:degHide m:val="on"/>
                            <m:ctrlPr>
                              <a:rPr lang="en-US" sz="2400" i="1" smtClean="0">
                                <a:solidFill>
                                  <a:srgbClr val="000000"/>
                                </a:solidFill>
                                <a:latin typeface="Cambria Math" panose="02040503050406030204" pitchFamily="18" charset="0"/>
                                <a:sym typeface="Wingdings" panose="05000000000000000000" pitchFamily="2" charset="2"/>
                              </a:rPr>
                            </m:ctrlPr>
                          </m:radPr>
                          <m:deg/>
                          <m:e>
                            <m:sSub>
                              <m:sSubPr>
                                <m:ctrlPr>
                                  <a:rPr lang="en-US" sz="2400" i="1">
                                    <a:solidFill>
                                      <a:srgbClr val="000000"/>
                                    </a:solidFill>
                                    <a:latin typeface="Cambria Math" panose="02040503050406030204" pitchFamily="18" charset="0"/>
                                    <a:sym typeface="Wingdings" panose="05000000000000000000" pitchFamily="2" charset="2"/>
                                  </a:rPr>
                                </m:ctrlPr>
                              </m:sSubPr>
                              <m:e>
                                <m:r>
                                  <a:rPr lang="en-US" sz="2400" i="1">
                                    <a:solidFill>
                                      <a:srgbClr val="000000"/>
                                    </a:solidFill>
                                    <a:latin typeface="Cambria Math" panose="02040503050406030204" pitchFamily="18" charset="0"/>
                                    <a:sym typeface="Wingdings" panose="05000000000000000000" pitchFamily="2" charset="2"/>
                                  </a:rPr>
                                  <m:t>𝐸</m:t>
                                </m:r>
                              </m:e>
                              <m:sub>
                                <m:r>
                                  <a:rPr lang="en-US" sz="2400" i="1">
                                    <a:solidFill>
                                      <a:srgbClr val="000000"/>
                                    </a:solidFill>
                                    <a:latin typeface="Cambria Math" panose="02040503050406030204" pitchFamily="18" charset="0"/>
                                    <a:sym typeface="Wingdings" panose="05000000000000000000" pitchFamily="2" charset="2"/>
                                  </a:rPr>
                                  <m:t>𝑖</m:t>
                                </m:r>
                              </m:sub>
                            </m:sSub>
                          </m:e>
                        </m:rad>
                      </m:den>
                    </m:f>
                  </m:oMath>
                </a14:m>
                <a:r>
                  <a:rPr lang="en-US" sz="2400" dirty="0">
                    <a:solidFill>
                      <a:srgbClr val="000000"/>
                    </a:solidFill>
                  </a:rPr>
                  <a:t> is also </a:t>
                </a:r>
                <a:r>
                  <a:rPr lang="en-US" sz="2400" dirty="0">
                    <a:solidFill>
                      <a:srgbClr val="000000"/>
                    </a:solidFill>
                    <a:sym typeface="Wingdings" panose="05000000000000000000" pitchFamily="2" charset="2"/>
                  </a:rPr>
                  <a:t>normally distributed </a:t>
                </a:r>
                <a:endParaRPr lang="en-US" sz="2400" dirty="0">
                  <a:solidFill>
                    <a:srgbClr val="000000"/>
                  </a:solidFill>
                </a:endParaRPr>
              </a:p>
              <a:p>
                <a:endParaRPr lang="en-US" sz="2400" dirty="0"/>
              </a:p>
            </p:txBody>
          </p:sp>
        </mc:Choice>
        <mc:Fallback xmlns="">
          <p:sp>
            <p:nvSpPr>
              <p:cNvPr id="3" name="Content Placeholder 2">
                <a:extLst>
                  <a:ext uri="{FF2B5EF4-FFF2-40B4-BE49-F238E27FC236}">
                    <a16:creationId xmlns:a16="http://schemas.microsoft.com/office/drawing/2014/main" id="{5A74B1AD-F723-44A9-B126-E4F684E5BA0F}"/>
                  </a:ext>
                </a:extLst>
              </p:cNvPr>
              <p:cNvSpPr>
                <a:spLocks noGrp="1" noRot="1" noChangeAspect="1" noMove="1" noResize="1" noEditPoints="1" noAdjustHandles="1" noChangeArrowheads="1" noChangeShapeType="1" noTextEdit="1"/>
              </p:cNvSpPr>
              <p:nvPr>
                <p:ph idx="1"/>
              </p:nvPr>
            </p:nvSpPr>
            <p:spPr>
              <a:xfrm>
                <a:off x="152400" y="1600201"/>
                <a:ext cx="8839200" cy="4419600"/>
              </a:xfrm>
              <a:blipFill>
                <a:blip r:embed="rId3"/>
                <a:stretch>
                  <a:fillRect l="-1006" t="-2006" r="-100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AE9BAEA-A68F-4E83-9A48-7DB414AAA4A7}"/>
              </a:ext>
            </a:extLst>
          </p:cNvPr>
          <p:cNvPicPr>
            <a:picLocks noChangeAspect="1"/>
          </p:cNvPicPr>
          <p:nvPr/>
        </p:nvPicPr>
        <p:blipFill rotWithShape="1">
          <a:blip r:embed="rId4"/>
          <a:srcRect l="32426" t="65778" r="56156" b="28558"/>
          <a:stretch/>
        </p:blipFill>
        <p:spPr>
          <a:xfrm>
            <a:off x="5257800" y="3602182"/>
            <a:ext cx="2978727" cy="415637"/>
          </a:xfrm>
          <a:prstGeom prst="rect">
            <a:avLst/>
          </a:prstGeom>
        </p:spPr>
      </p:pic>
    </p:spTree>
    <p:extLst>
      <p:ext uri="{BB962C8B-B14F-4D97-AF65-F5344CB8AC3E}">
        <p14:creationId xmlns:p14="http://schemas.microsoft.com/office/powerpoint/2010/main" val="1513927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a:xfrm>
            <a:off x="457200" y="266699"/>
            <a:ext cx="8229600" cy="1143000"/>
          </a:xfrm>
        </p:spPr>
        <p:txBody>
          <a:bodyPr/>
          <a:lstStyle/>
          <a:p>
            <a:r>
              <a:rPr lang="en-US" dirty="0"/>
              <a:t>Degrees of freedom</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490936A-3106-48FF-BB71-A2A8E643DB5F}"/>
              </a:ext>
            </a:extLst>
          </p:cNvPr>
          <p:cNvPicPr>
            <a:picLocks noChangeAspect="1"/>
          </p:cNvPicPr>
          <p:nvPr/>
        </p:nvPicPr>
        <p:blipFill rotWithShape="1">
          <a:blip r:embed="rId3"/>
          <a:srcRect l="59163" t="41236" r="32219" b="35541"/>
          <a:stretch/>
        </p:blipFill>
        <p:spPr>
          <a:xfrm>
            <a:off x="1600200" y="1409699"/>
            <a:ext cx="5831640" cy="4419600"/>
          </a:xfrm>
          <a:prstGeom prst="rect">
            <a:avLst/>
          </a:prstGeom>
        </p:spPr>
      </p:pic>
      <p:sp>
        <p:nvSpPr>
          <p:cNvPr id="6" name="TextBox 5">
            <a:extLst>
              <a:ext uri="{FF2B5EF4-FFF2-40B4-BE49-F238E27FC236}">
                <a16:creationId xmlns:a16="http://schemas.microsoft.com/office/drawing/2014/main" id="{A03613C1-01CB-4A4C-B063-C9EB6A4A27DC}"/>
              </a:ext>
            </a:extLst>
          </p:cNvPr>
          <p:cNvSpPr txBox="1"/>
          <p:nvPr/>
        </p:nvSpPr>
        <p:spPr>
          <a:xfrm>
            <a:off x="1066800" y="5802868"/>
            <a:ext cx="7772400" cy="369332"/>
          </a:xfrm>
          <a:prstGeom prst="rect">
            <a:avLst/>
          </a:prstGeom>
          <a:noFill/>
        </p:spPr>
        <p:txBody>
          <a:bodyPr wrap="square">
            <a:spAutoFit/>
          </a:bodyPr>
          <a:lstStyle/>
          <a:p>
            <a:r>
              <a:rPr lang="en-US" sz="1800" b="0" i="0" u="none" strike="noStrike" baseline="0" dirty="0">
                <a:latin typeface="CMR10"/>
              </a:rPr>
              <a:t>Chi-square distributions with different values for the “degrees of freedom".</a:t>
            </a:r>
            <a:endParaRPr lang="en-US" dirty="0"/>
          </a:p>
        </p:txBody>
      </p:sp>
    </p:spTree>
    <p:extLst>
      <p:ext uri="{BB962C8B-B14F-4D97-AF65-F5344CB8AC3E}">
        <p14:creationId xmlns:p14="http://schemas.microsoft.com/office/powerpoint/2010/main" val="2158870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lstStyle/>
          <a:p>
            <a:r>
              <a:rPr lang="en-US" dirty="0"/>
              <a:t>Testing the null hypothesis</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normAutofit/>
          </a:bodyPr>
          <a:lstStyle/>
          <a:p>
            <a:pPr marL="0" indent="0" algn="l">
              <a:buNone/>
            </a:pPr>
            <a:r>
              <a:rPr lang="fr-FR" sz="2800" b="0" i="0" u="none" strike="noStrike" baseline="0" dirty="0">
                <a:solidFill>
                  <a:srgbClr val="666680"/>
                </a:solidFill>
                <a:latin typeface="CMTT9"/>
              </a:rPr>
              <a:t>&gt; </a:t>
            </a:r>
            <a:r>
              <a:rPr lang="fr-FR" sz="2800" b="0" i="0" u="none" strike="noStrike" baseline="0" dirty="0" err="1">
                <a:solidFill>
                  <a:srgbClr val="000080"/>
                </a:solidFill>
                <a:latin typeface="CMTT9"/>
              </a:rPr>
              <a:t>qchisq</a:t>
            </a:r>
            <a:r>
              <a:rPr lang="fr-FR" sz="2800" b="0" i="0" u="none" strike="noStrike" baseline="0" dirty="0">
                <a:solidFill>
                  <a:srgbClr val="000080"/>
                </a:solidFill>
                <a:latin typeface="CMTT9"/>
              </a:rPr>
              <a:t>( p = .95, </a:t>
            </a:r>
            <a:r>
              <a:rPr lang="fr-FR" sz="2800" b="0" i="0" u="none" strike="noStrike" baseline="0" dirty="0" err="1">
                <a:solidFill>
                  <a:srgbClr val="000080"/>
                </a:solidFill>
                <a:latin typeface="CMTT9"/>
              </a:rPr>
              <a:t>df</a:t>
            </a:r>
            <a:r>
              <a:rPr lang="fr-FR" sz="2800" b="0" i="0" u="none" strike="noStrike" baseline="0" dirty="0">
                <a:solidFill>
                  <a:srgbClr val="000080"/>
                </a:solidFill>
                <a:latin typeface="CMTT9"/>
              </a:rPr>
              <a:t> = 3 )</a:t>
            </a:r>
          </a:p>
          <a:p>
            <a:pPr marL="0" indent="0" algn="l">
              <a:buNone/>
            </a:pPr>
            <a:r>
              <a:rPr lang="en-US" sz="2800" b="0" i="0" u="none" strike="noStrike" baseline="0" dirty="0">
                <a:solidFill>
                  <a:srgbClr val="666680"/>
                </a:solidFill>
                <a:latin typeface="CMTT9"/>
              </a:rPr>
              <a:t>[1] 7.814728</a:t>
            </a:r>
          </a:p>
          <a:p>
            <a:pPr marL="0" indent="0" algn="l">
              <a:buNone/>
            </a:pPr>
            <a:endParaRPr lang="en-US" sz="2800" b="0" i="0" u="none" strike="noStrike" baseline="0" dirty="0">
              <a:solidFill>
                <a:srgbClr val="666680"/>
              </a:solidFill>
              <a:latin typeface="CMTT9"/>
            </a:endParaRPr>
          </a:p>
          <a:p>
            <a:pPr marL="0" indent="0" algn="l">
              <a:buNone/>
            </a:pPr>
            <a:r>
              <a:rPr lang="en-US" sz="2800" b="0" i="0" u="none" strike="noStrike" baseline="0" dirty="0">
                <a:solidFill>
                  <a:srgbClr val="666680"/>
                </a:solidFill>
                <a:latin typeface="CMTT9"/>
              </a:rPr>
              <a:t>&gt; </a:t>
            </a:r>
            <a:r>
              <a:rPr lang="en-US" sz="2800" b="0" i="0" u="none" strike="noStrike" baseline="0" dirty="0" err="1">
                <a:solidFill>
                  <a:srgbClr val="000080"/>
                </a:solidFill>
                <a:latin typeface="CMTT9"/>
              </a:rPr>
              <a:t>pchisq</a:t>
            </a:r>
            <a:r>
              <a:rPr lang="en-US" sz="2800" b="0" i="0" u="none" strike="noStrike" baseline="0" dirty="0">
                <a:solidFill>
                  <a:srgbClr val="000080"/>
                </a:solidFill>
                <a:latin typeface="CMTT9"/>
              </a:rPr>
              <a:t>( q = 8.44, df = 3, </a:t>
            </a:r>
            <a:r>
              <a:rPr lang="en-US" sz="2800" b="0" i="0" u="none" strike="noStrike" baseline="0" dirty="0" err="1">
                <a:solidFill>
                  <a:srgbClr val="000080"/>
                </a:solidFill>
                <a:latin typeface="CMTT9"/>
              </a:rPr>
              <a:t>lower.tail</a:t>
            </a:r>
            <a:r>
              <a:rPr lang="en-US" sz="2800" b="0" i="0" u="none" strike="noStrike" baseline="0" dirty="0">
                <a:solidFill>
                  <a:srgbClr val="000080"/>
                </a:solidFill>
                <a:latin typeface="CMTT9"/>
              </a:rPr>
              <a:t> = FALSE )</a:t>
            </a:r>
          </a:p>
          <a:p>
            <a:pPr marL="0" indent="0" algn="l">
              <a:buNone/>
            </a:pPr>
            <a:r>
              <a:rPr lang="en-US" sz="2800" b="0" i="0" u="none" strike="noStrike" baseline="0" dirty="0">
                <a:solidFill>
                  <a:srgbClr val="666680"/>
                </a:solidFill>
                <a:latin typeface="CMTT9"/>
              </a:rPr>
              <a:t>[1] 0.03774185</a:t>
            </a:r>
          </a:p>
          <a:p>
            <a:pPr marL="0" indent="0" algn="l">
              <a:buNone/>
            </a:pPr>
            <a:endParaRPr lang="en-US" sz="2800" b="0" i="0" u="none" strike="noStrike" baseline="0" dirty="0">
              <a:solidFill>
                <a:srgbClr val="000000"/>
              </a:solidFill>
              <a:latin typeface="CMR10"/>
            </a:endParaRPr>
          </a:p>
          <a:p>
            <a:pPr marL="0" indent="0" algn="l">
              <a:buNone/>
            </a:pPr>
            <a:r>
              <a:rPr lang="fr-FR" sz="2800" b="0" i="0" u="none" strike="noStrike" baseline="0" dirty="0">
                <a:solidFill>
                  <a:srgbClr val="666680"/>
                </a:solidFill>
                <a:latin typeface="CMTT9"/>
              </a:rPr>
              <a:t>&gt; </a:t>
            </a:r>
            <a:r>
              <a:rPr lang="fr-FR" sz="2800" b="0" i="0" u="none" strike="noStrike" baseline="0" dirty="0">
                <a:solidFill>
                  <a:srgbClr val="000080"/>
                </a:solidFill>
                <a:latin typeface="CMTT9"/>
              </a:rPr>
              <a:t>1-pchisq( q = 8.44, </a:t>
            </a:r>
            <a:r>
              <a:rPr lang="fr-FR" sz="2800" b="0" i="0" u="none" strike="noStrike" baseline="0" dirty="0" err="1">
                <a:solidFill>
                  <a:srgbClr val="000080"/>
                </a:solidFill>
                <a:latin typeface="CMTT9"/>
              </a:rPr>
              <a:t>df</a:t>
            </a:r>
            <a:r>
              <a:rPr lang="fr-FR" sz="2800" b="0" i="0" u="none" strike="noStrike" baseline="0" dirty="0">
                <a:solidFill>
                  <a:srgbClr val="000080"/>
                </a:solidFill>
                <a:latin typeface="CMTT9"/>
              </a:rPr>
              <a:t> = 3 )</a:t>
            </a:r>
          </a:p>
          <a:p>
            <a:pPr marL="0" indent="0" algn="l">
              <a:buNone/>
            </a:pPr>
            <a:r>
              <a:rPr lang="en-US" sz="2800" b="0" i="0" u="none" strike="noStrike" baseline="0" dirty="0">
                <a:solidFill>
                  <a:srgbClr val="666680"/>
                </a:solidFill>
                <a:latin typeface="CMTT9"/>
              </a:rPr>
              <a:t>[1] 0.03774185</a:t>
            </a:r>
          </a:p>
          <a:p>
            <a:endParaRPr lang="en-US" dirty="0"/>
          </a:p>
        </p:txBody>
      </p:sp>
      <p:pic>
        <p:nvPicPr>
          <p:cNvPr id="5" name="Picture 4">
            <a:extLst>
              <a:ext uri="{FF2B5EF4-FFF2-40B4-BE49-F238E27FC236}">
                <a16:creationId xmlns:a16="http://schemas.microsoft.com/office/drawing/2014/main" id="{4C2B002F-0EED-485A-AC6B-292052873A15}"/>
              </a:ext>
            </a:extLst>
          </p:cNvPr>
          <p:cNvPicPr>
            <a:picLocks noChangeAspect="1"/>
          </p:cNvPicPr>
          <p:nvPr/>
        </p:nvPicPr>
        <p:blipFill rotWithShape="1">
          <a:blip r:embed="rId3"/>
          <a:srcRect l="56882" t="32988" r="33580" b="40850"/>
          <a:stretch/>
        </p:blipFill>
        <p:spPr>
          <a:xfrm>
            <a:off x="5181601" y="3801293"/>
            <a:ext cx="3962400" cy="3056707"/>
          </a:xfrm>
          <a:prstGeom prst="rect">
            <a:avLst/>
          </a:prstGeom>
        </p:spPr>
      </p:pic>
    </p:spTree>
    <p:extLst>
      <p:ext uri="{BB962C8B-B14F-4D97-AF65-F5344CB8AC3E}">
        <p14:creationId xmlns:p14="http://schemas.microsoft.com/office/powerpoint/2010/main" val="1383478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a:xfrm>
            <a:off x="457200" y="-381000"/>
            <a:ext cx="8229600" cy="1143000"/>
          </a:xfrm>
        </p:spPr>
        <p:txBody>
          <a:bodyPr/>
          <a:lstStyle/>
          <a:p>
            <a:r>
              <a:rPr lang="en-US" dirty="0"/>
              <a:t>Doing the test in R</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457200" y="487362"/>
            <a:ext cx="8229600" cy="5913438"/>
          </a:xfrm>
        </p:spPr>
        <p:txBody>
          <a:bodyPr>
            <a:normAutofit fontScale="70000" lnSpcReduction="20000"/>
          </a:bodyPr>
          <a:lstStyle/>
          <a:p>
            <a:pPr marL="0" indent="0" algn="l">
              <a:buNone/>
            </a:pPr>
            <a:r>
              <a:rPr lang="en-US" sz="2800" b="0" i="0" u="none" strike="noStrike" baseline="0" dirty="0">
                <a:solidFill>
                  <a:srgbClr val="666680"/>
                </a:solidFill>
                <a:latin typeface="CMTT9"/>
              </a:rPr>
              <a:t>&gt; </a:t>
            </a:r>
            <a:r>
              <a:rPr lang="en-US" sz="2800" b="0" i="0" u="none" strike="noStrike" baseline="0" dirty="0" err="1">
                <a:solidFill>
                  <a:srgbClr val="000080"/>
                </a:solidFill>
                <a:latin typeface="CMTT9"/>
              </a:rPr>
              <a:t>goodnessOfFitTest</a:t>
            </a:r>
            <a:r>
              <a:rPr lang="en-US" sz="2800" b="0" i="0" u="none" strike="noStrike" baseline="0" dirty="0">
                <a:solidFill>
                  <a:srgbClr val="000080"/>
                </a:solidFill>
                <a:latin typeface="CMTT9"/>
              </a:rPr>
              <a:t>( cards$choice_1 )</a:t>
            </a:r>
            <a:endParaRPr lang="en-US" sz="2800" b="0" i="0" u="none" strike="noStrike" baseline="0" dirty="0">
              <a:solidFill>
                <a:srgbClr val="000000"/>
              </a:solidFill>
              <a:latin typeface="CMR10"/>
            </a:endParaRPr>
          </a:p>
          <a:p>
            <a:pPr marL="0" indent="0">
              <a:buNone/>
            </a:pPr>
            <a:r>
              <a:rPr lang="en-US" sz="2800" b="0" i="0" u="none" strike="noStrike" baseline="0" dirty="0">
                <a:solidFill>
                  <a:srgbClr val="666680"/>
                </a:solidFill>
                <a:latin typeface="CMTT9"/>
              </a:rPr>
              <a:t>Chi-square test against specified probabilities</a:t>
            </a:r>
          </a:p>
          <a:p>
            <a:pPr marL="0" indent="0" algn="l">
              <a:buNone/>
            </a:pPr>
            <a:r>
              <a:rPr lang="en-US" sz="2800" b="0" i="0" u="none" strike="noStrike" baseline="0" dirty="0">
                <a:solidFill>
                  <a:srgbClr val="666680"/>
                </a:solidFill>
                <a:latin typeface="CMTT9"/>
              </a:rPr>
              <a:t>Data variable: cards$choice_1</a:t>
            </a:r>
          </a:p>
          <a:p>
            <a:pPr marL="0" indent="0" algn="l">
              <a:buNone/>
            </a:pPr>
            <a:endParaRPr lang="en-US" sz="2000" b="0" i="0" u="none" strike="noStrike" baseline="0" dirty="0">
              <a:solidFill>
                <a:srgbClr val="000000"/>
              </a:solidFill>
              <a:latin typeface="CMR10"/>
            </a:endParaRPr>
          </a:p>
          <a:p>
            <a:pPr marL="0" indent="0" algn="l">
              <a:buNone/>
            </a:pPr>
            <a:r>
              <a:rPr lang="en-US" sz="2800" b="0" i="0" u="none" strike="noStrike" baseline="0" dirty="0">
                <a:solidFill>
                  <a:srgbClr val="666680"/>
                </a:solidFill>
                <a:latin typeface="CMTT9"/>
              </a:rPr>
              <a:t>Hypotheses:</a:t>
            </a:r>
          </a:p>
          <a:p>
            <a:pPr marL="0" indent="0" algn="l">
              <a:buNone/>
            </a:pPr>
            <a:r>
              <a:rPr lang="en-US" sz="2800" b="0" i="0" u="none" strike="noStrike" baseline="0" dirty="0">
                <a:solidFill>
                  <a:srgbClr val="666680"/>
                </a:solidFill>
                <a:latin typeface="CMTT9"/>
              </a:rPr>
              <a:t>null: true probabilities are as specified</a:t>
            </a:r>
          </a:p>
          <a:p>
            <a:pPr marL="0" indent="0" algn="l">
              <a:buNone/>
            </a:pPr>
            <a:r>
              <a:rPr lang="en-US" sz="2800" b="0" i="0" u="none" strike="noStrike" baseline="0" dirty="0">
                <a:solidFill>
                  <a:srgbClr val="666680"/>
                </a:solidFill>
                <a:latin typeface="CMTT9"/>
              </a:rPr>
              <a:t>alternative: true probabilities differ from those specified</a:t>
            </a:r>
          </a:p>
          <a:p>
            <a:pPr marL="0" indent="0" algn="l">
              <a:buNone/>
            </a:pPr>
            <a:endParaRPr lang="en-US" sz="2600" b="0" i="0" u="none" strike="noStrike" baseline="0" dirty="0">
              <a:solidFill>
                <a:srgbClr val="000000"/>
              </a:solidFill>
              <a:latin typeface="CMR10"/>
            </a:endParaRPr>
          </a:p>
          <a:p>
            <a:pPr marL="0" indent="0" algn="l">
              <a:buNone/>
            </a:pPr>
            <a:r>
              <a:rPr lang="en-US" sz="2800" b="0" i="0" u="none" strike="noStrike" baseline="0" dirty="0" err="1">
                <a:solidFill>
                  <a:srgbClr val="666680"/>
                </a:solidFill>
                <a:latin typeface="CMTT9"/>
              </a:rPr>
              <a:t>Descriptives</a:t>
            </a:r>
            <a:r>
              <a:rPr lang="en-US" sz="2800" b="0" i="0" u="none" strike="noStrike" baseline="0" dirty="0">
                <a:solidFill>
                  <a:srgbClr val="666680"/>
                </a:solidFill>
                <a:latin typeface="CMTT9"/>
              </a:rPr>
              <a:t>:</a:t>
            </a:r>
          </a:p>
          <a:p>
            <a:pPr marL="0" indent="0" algn="l">
              <a:buNone/>
            </a:pPr>
            <a:r>
              <a:rPr lang="en-US" sz="2800" b="0" i="0" u="none" strike="noStrike" baseline="0" dirty="0">
                <a:solidFill>
                  <a:srgbClr val="666680"/>
                </a:solidFill>
                <a:latin typeface="CMTT9"/>
              </a:rPr>
              <a:t>	observed freq. expected freq. specified prob.</a:t>
            </a:r>
          </a:p>
          <a:p>
            <a:pPr marL="0" indent="0" algn="l">
              <a:buNone/>
            </a:pPr>
            <a:r>
              <a:rPr lang="en-US" sz="2800" b="0" i="0" u="none" strike="noStrike" baseline="0" dirty="0">
                <a:solidFill>
                  <a:srgbClr val="666680"/>
                </a:solidFill>
                <a:latin typeface="CMTT9"/>
              </a:rPr>
              <a:t>clubs 		35 	50 		0.25</a:t>
            </a:r>
          </a:p>
          <a:p>
            <a:pPr marL="0" indent="0" algn="l">
              <a:buNone/>
            </a:pPr>
            <a:r>
              <a:rPr lang="en-US" sz="2800" b="0" i="0" u="none" strike="noStrike" baseline="0" dirty="0">
                <a:solidFill>
                  <a:srgbClr val="666680"/>
                </a:solidFill>
                <a:latin typeface="CMTT9"/>
              </a:rPr>
              <a:t>diamonds 	51 	50 		0.25</a:t>
            </a:r>
          </a:p>
          <a:p>
            <a:pPr marL="0" indent="0" algn="l">
              <a:buNone/>
            </a:pPr>
            <a:r>
              <a:rPr lang="en-US" sz="2800" b="0" i="0" u="none" strike="noStrike" baseline="0" dirty="0">
                <a:solidFill>
                  <a:srgbClr val="666680"/>
                </a:solidFill>
                <a:latin typeface="CMTT9"/>
              </a:rPr>
              <a:t>hearts 		64 	50 		0.25</a:t>
            </a:r>
          </a:p>
          <a:p>
            <a:pPr marL="0" indent="0" algn="l">
              <a:buNone/>
            </a:pPr>
            <a:r>
              <a:rPr lang="en-US" sz="2800" b="0" i="0" u="none" strike="noStrike" baseline="0" dirty="0">
                <a:solidFill>
                  <a:srgbClr val="666680"/>
                </a:solidFill>
                <a:latin typeface="CMTT9"/>
              </a:rPr>
              <a:t>spades 		50 	50 		0.25</a:t>
            </a:r>
          </a:p>
          <a:p>
            <a:pPr marL="0" indent="0" algn="l">
              <a:buNone/>
            </a:pPr>
            <a:endParaRPr lang="en-US" sz="2800" b="0" i="0" u="none" strike="noStrike" baseline="0" dirty="0">
              <a:solidFill>
                <a:srgbClr val="000000"/>
              </a:solidFill>
              <a:latin typeface="CMR10"/>
            </a:endParaRPr>
          </a:p>
          <a:p>
            <a:pPr marL="0" indent="0" algn="l">
              <a:buNone/>
            </a:pPr>
            <a:r>
              <a:rPr lang="en-US" sz="2800" b="0" i="0" u="none" strike="noStrike" baseline="0" dirty="0">
                <a:solidFill>
                  <a:srgbClr val="666680"/>
                </a:solidFill>
                <a:latin typeface="CMTT9"/>
              </a:rPr>
              <a:t>Test results:</a:t>
            </a:r>
          </a:p>
          <a:p>
            <a:pPr marL="0" indent="0" algn="l">
              <a:buNone/>
            </a:pPr>
            <a:r>
              <a:rPr lang="en-US" sz="2800" b="0" i="0" u="none" strike="noStrike" baseline="0" dirty="0">
                <a:solidFill>
                  <a:srgbClr val="666680"/>
                </a:solidFill>
                <a:latin typeface="CMTT9"/>
              </a:rPr>
              <a:t>X-squared statistic: 8.44</a:t>
            </a:r>
          </a:p>
          <a:p>
            <a:pPr marL="0" indent="0" algn="l">
              <a:buNone/>
            </a:pPr>
            <a:r>
              <a:rPr lang="en-US" sz="2800" b="0" i="0" u="none" strike="noStrike" baseline="0" dirty="0">
                <a:solidFill>
                  <a:srgbClr val="666680"/>
                </a:solidFill>
                <a:latin typeface="CMTT9"/>
              </a:rPr>
              <a:t>degrees of freedom: 3</a:t>
            </a:r>
          </a:p>
          <a:p>
            <a:pPr marL="0" indent="0" algn="l">
              <a:buNone/>
            </a:pPr>
            <a:r>
              <a:rPr lang="en-US" sz="2800" b="0" i="0" u="none" strike="noStrike" baseline="0" dirty="0">
                <a:solidFill>
                  <a:srgbClr val="666680"/>
                </a:solidFill>
                <a:latin typeface="CMTT9"/>
              </a:rPr>
              <a:t>p-value: 0.038</a:t>
            </a:r>
          </a:p>
          <a:p>
            <a:pPr marL="0" indent="0" algn="l">
              <a:buNone/>
            </a:pPr>
            <a:endParaRPr lang="en-US" sz="2800" b="0" i="0" u="none" strike="noStrike" baseline="0" dirty="0">
              <a:solidFill>
                <a:srgbClr val="666680"/>
              </a:solidFill>
              <a:latin typeface="CMTT9"/>
            </a:endParaRPr>
          </a:p>
          <a:p>
            <a:pPr marL="0" indent="0" algn="l">
              <a:buNone/>
            </a:pPr>
            <a:endParaRPr lang="en-US" sz="2800" b="0" i="0" u="none" strike="noStrike" baseline="0" dirty="0">
              <a:solidFill>
                <a:srgbClr val="666680"/>
              </a:solidFill>
              <a:latin typeface="CMTT9"/>
            </a:endParaRPr>
          </a:p>
          <a:p>
            <a:pPr marL="0" indent="0">
              <a:buNone/>
            </a:pPr>
            <a:endParaRPr lang="en-US" sz="2800" b="0" i="0" u="none" strike="noStrike" baseline="0" dirty="0">
              <a:solidFill>
                <a:srgbClr val="000080"/>
              </a:solidFill>
              <a:latin typeface="CMTT9"/>
            </a:endParaRPr>
          </a:p>
          <a:p>
            <a:pPr marL="0" indent="0">
              <a:buNone/>
            </a:pPr>
            <a:endParaRPr lang="en-US" dirty="0"/>
          </a:p>
        </p:txBody>
      </p:sp>
    </p:spTree>
    <p:extLst>
      <p:ext uri="{BB962C8B-B14F-4D97-AF65-F5344CB8AC3E}">
        <p14:creationId xmlns:p14="http://schemas.microsoft.com/office/powerpoint/2010/main" val="281554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a:xfrm>
            <a:off x="457200" y="-381000"/>
            <a:ext cx="8229600" cy="1143000"/>
          </a:xfrm>
        </p:spPr>
        <p:txBody>
          <a:bodyPr>
            <a:normAutofit fontScale="90000"/>
          </a:bodyPr>
          <a:lstStyle/>
          <a:p>
            <a:r>
              <a:rPr lang="en-US" dirty="0"/>
              <a:t>Specifying a different null hypothesis</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457200" y="487362"/>
            <a:ext cx="8229600" cy="5989638"/>
          </a:xfrm>
        </p:spPr>
        <p:txBody>
          <a:bodyPr>
            <a:normAutofit/>
          </a:bodyPr>
          <a:lstStyle/>
          <a:p>
            <a:pPr marL="0" indent="0" algn="l">
              <a:buNone/>
            </a:pPr>
            <a:r>
              <a:rPr lang="en-US" sz="1500" b="0" i="0" u="none" strike="noStrike" baseline="0" dirty="0">
                <a:solidFill>
                  <a:srgbClr val="666680"/>
                </a:solidFill>
                <a:latin typeface="CMTT9"/>
              </a:rPr>
              <a:t>&gt; </a:t>
            </a:r>
            <a:r>
              <a:rPr lang="en-US" sz="1500" b="0" i="0" u="none" strike="noStrike" baseline="0" dirty="0" err="1">
                <a:solidFill>
                  <a:srgbClr val="000080"/>
                </a:solidFill>
                <a:latin typeface="CMTT9"/>
              </a:rPr>
              <a:t>nullProbs</a:t>
            </a:r>
            <a:r>
              <a:rPr lang="en-US" sz="1500" b="0" i="0" u="none" strike="noStrike" baseline="0" dirty="0">
                <a:solidFill>
                  <a:srgbClr val="000080"/>
                </a:solidFill>
                <a:latin typeface="CMTT9"/>
              </a:rPr>
              <a:t> &lt;- c(clubs = .2, diamonds = .3, hearts = .3, spades = .2)</a:t>
            </a:r>
          </a:p>
          <a:p>
            <a:pPr marL="0" indent="0" algn="l">
              <a:buNone/>
            </a:pPr>
            <a:r>
              <a:rPr lang="en-US" sz="1500" b="0" i="0" u="none" strike="noStrike" baseline="0" dirty="0">
                <a:solidFill>
                  <a:srgbClr val="666680"/>
                </a:solidFill>
                <a:latin typeface="CMTT9"/>
              </a:rPr>
              <a:t>&gt; </a:t>
            </a:r>
            <a:r>
              <a:rPr lang="en-US" sz="1500" b="0" i="0" u="none" strike="noStrike" baseline="0" dirty="0" err="1">
                <a:solidFill>
                  <a:srgbClr val="000080"/>
                </a:solidFill>
                <a:latin typeface="CMTT9"/>
              </a:rPr>
              <a:t>nullProbs</a:t>
            </a:r>
            <a:endParaRPr lang="en-US" sz="1500" b="0" i="0" u="none" strike="noStrike" baseline="0" dirty="0">
              <a:solidFill>
                <a:srgbClr val="000080"/>
              </a:solidFill>
              <a:latin typeface="CMTT9"/>
            </a:endParaRPr>
          </a:p>
          <a:p>
            <a:pPr marL="0" indent="0" algn="l">
              <a:buNone/>
            </a:pPr>
            <a:r>
              <a:rPr lang="en-US" sz="1500" b="0" i="0" u="none" strike="noStrike" baseline="0" dirty="0">
                <a:solidFill>
                  <a:srgbClr val="666680"/>
                </a:solidFill>
                <a:latin typeface="CMTT9"/>
              </a:rPr>
              <a:t>clubs    diamonds hearts       spades</a:t>
            </a:r>
          </a:p>
          <a:p>
            <a:pPr marL="0" indent="0">
              <a:buNone/>
            </a:pPr>
            <a:r>
              <a:rPr lang="en-US" sz="1500" b="0" i="0" u="none" strike="noStrike" baseline="0" dirty="0">
                <a:solidFill>
                  <a:srgbClr val="666680"/>
                </a:solidFill>
                <a:latin typeface="CMTT9"/>
              </a:rPr>
              <a:t>0.2 	0.3        0.3 	         0.2</a:t>
            </a:r>
            <a:endParaRPr lang="en-US" sz="1500" b="0" i="0" u="none" strike="noStrike" baseline="0" dirty="0">
              <a:solidFill>
                <a:srgbClr val="000000"/>
              </a:solidFill>
              <a:latin typeface="CMR10"/>
            </a:endParaRPr>
          </a:p>
          <a:p>
            <a:pPr marL="0" indent="0" algn="l">
              <a:buNone/>
            </a:pPr>
            <a:r>
              <a:rPr lang="en-US" sz="1500" b="0" i="0" u="none" strike="noStrike" baseline="0" dirty="0">
                <a:solidFill>
                  <a:srgbClr val="666680"/>
                </a:solidFill>
                <a:latin typeface="CMTT9"/>
              </a:rPr>
              <a:t>&gt; </a:t>
            </a:r>
            <a:r>
              <a:rPr lang="en-US" sz="1500" b="0" i="0" u="none" strike="noStrike" baseline="0" dirty="0" err="1">
                <a:solidFill>
                  <a:srgbClr val="000080"/>
                </a:solidFill>
                <a:latin typeface="CMTT9"/>
              </a:rPr>
              <a:t>goodnessOfFitTest</a:t>
            </a:r>
            <a:r>
              <a:rPr lang="en-US" sz="1500" b="0" i="0" u="none" strike="noStrike" baseline="0" dirty="0">
                <a:solidFill>
                  <a:srgbClr val="000080"/>
                </a:solidFill>
                <a:latin typeface="CMTT9"/>
              </a:rPr>
              <a:t>( x = cards$choice_1, p = </a:t>
            </a:r>
            <a:r>
              <a:rPr lang="en-US" sz="1500" b="0" i="0" u="none" strike="noStrike" baseline="0" dirty="0" err="1">
                <a:solidFill>
                  <a:srgbClr val="000080"/>
                </a:solidFill>
                <a:latin typeface="CMTT9"/>
              </a:rPr>
              <a:t>nullProbs</a:t>
            </a:r>
            <a:r>
              <a:rPr lang="en-US" sz="1500" b="0" i="0" u="none" strike="noStrike" baseline="0" dirty="0">
                <a:solidFill>
                  <a:srgbClr val="000080"/>
                </a:solidFill>
                <a:latin typeface="CMTT9"/>
              </a:rPr>
              <a:t> )</a:t>
            </a:r>
            <a:endParaRPr lang="en-US" sz="1500" b="0" i="0" u="none" strike="noStrike" baseline="0" dirty="0">
              <a:solidFill>
                <a:srgbClr val="000000"/>
              </a:solidFill>
              <a:latin typeface="CMR10"/>
            </a:endParaRPr>
          </a:p>
          <a:p>
            <a:pPr marL="0" indent="0" algn="l">
              <a:buNone/>
            </a:pPr>
            <a:r>
              <a:rPr lang="en-US" sz="1500" b="0" i="0" u="none" strike="noStrike" baseline="0" dirty="0">
                <a:solidFill>
                  <a:srgbClr val="666680"/>
                </a:solidFill>
                <a:latin typeface="CMTT9"/>
              </a:rPr>
              <a:t>Chi-square test against specified probabilities</a:t>
            </a:r>
          </a:p>
          <a:p>
            <a:pPr marL="0" indent="0" algn="l">
              <a:buNone/>
            </a:pPr>
            <a:r>
              <a:rPr lang="en-US" sz="1500" b="0" i="0" u="none" strike="noStrike" baseline="0" dirty="0">
                <a:solidFill>
                  <a:srgbClr val="666680"/>
                </a:solidFill>
                <a:latin typeface="CMTT9"/>
              </a:rPr>
              <a:t>Data variable: cards$choice_1</a:t>
            </a:r>
          </a:p>
          <a:p>
            <a:pPr marL="0" indent="0" algn="l">
              <a:buNone/>
            </a:pPr>
            <a:r>
              <a:rPr lang="en-US" sz="1500" b="0" i="0" u="none" strike="noStrike" baseline="0" dirty="0">
                <a:solidFill>
                  <a:srgbClr val="666680"/>
                </a:solidFill>
                <a:latin typeface="CMTT9"/>
              </a:rPr>
              <a:t>Hypotheses:</a:t>
            </a:r>
          </a:p>
          <a:p>
            <a:pPr marL="0" indent="0" algn="l">
              <a:buNone/>
            </a:pPr>
            <a:r>
              <a:rPr lang="en-US" sz="1500" b="0" i="0" u="none" strike="noStrike" baseline="0" dirty="0">
                <a:solidFill>
                  <a:srgbClr val="666680"/>
                </a:solidFill>
                <a:latin typeface="CMTT9"/>
              </a:rPr>
              <a:t>null: true probabilities are as specified</a:t>
            </a:r>
          </a:p>
          <a:p>
            <a:pPr marL="0" indent="0" algn="l">
              <a:buNone/>
            </a:pPr>
            <a:r>
              <a:rPr lang="en-US" sz="1500" b="0" i="0" u="none" strike="noStrike" baseline="0" dirty="0">
                <a:solidFill>
                  <a:srgbClr val="666680"/>
                </a:solidFill>
                <a:latin typeface="CMTT9"/>
              </a:rPr>
              <a:t>alternative: true probabilities differ from those specified</a:t>
            </a:r>
          </a:p>
          <a:p>
            <a:pPr marL="0" indent="0" algn="l">
              <a:buNone/>
            </a:pPr>
            <a:r>
              <a:rPr lang="en-US" sz="1500" b="0" i="0" u="none" strike="noStrike" baseline="0" dirty="0" err="1">
                <a:solidFill>
                  <a:srgbClr val="666680"/>
                </a:solidFill>
                <a:latin typeface="CMTT9"/>
              </a:rPr>
              <a:t>Descriptives</a:t>
            </a:r>
            <a:r>
              <a:rPr lang="en-US" sz="1500" b="0" i="0" u="none" strike="noStrike" baseline="0" dirty="0">
                <a:solidFill>
                  <a:srgbClr val="666680"/>
                </a:solidFill>
                <a:latin typeface="CMTT9"/>
              </a:rPr>
              <a:t>:</a:t>
            </a:r>
          </a:p>
          <a:p>
            <a:pPr marL="0" indent="0" algn="l">
              <a:buNone/>
            </a:pPr>
            <a:r>
              <a:rPr lang="en-US" sz="1500" b="0" i="0" u="none" strike="noStrike" baseline="0" dirty="0">
                <a:solidFill>
                  <a:srgbClr val="666680"/>
                </a:solidFill>
                <a:latin typeface="CMTT9"/>
              </a:rPr>
              <a:t>	observed freq. expected freq. specified prob.</a:t>
            </a:r>
          </a:p>
          <a:p>
            <a:pPr marL="0" indent="0" algn="l">
              <a:buNone/>
            </a:pPr>
            <a:r>
              <a:rPr lang="en-US" sz="1500" b="0" i="0" u="none" strike="noStrike" baseline="0" dirty="0">
                <a:solidFill>
                  <a:srgbClr val="666680"/>
                </a:solidFill>
                <a:latin typeface="CMTT9"/>
              </a:rPr>
              <a:t>clubs 	35 		40 	0.2</a:t>
            </a:r>
          </a:p>
          <a:p>
            <a:pPr marL="0" indent="0" algn="l">
              <a:buNone/>
            </a:pPr>
            <a:r>
              <a:rPr lang="en-US" sz="1500" b="0" i="0" u="none" strike="noStrike" baseline="0" dirty="0">
                <a:solidFill>
                  <a:srgbClr val="666680"/>
                </a:solidFill>
                <a:latin typeface="CMTT9"/>
              </a:rPr>
              <a:t>diamonds 	51 		60 	0.3</a:t>
            </a:r>
          </a:p>
          <a:p>
            <a:pPr marL="0" indent="0" algn="l">
              <a:buNone/>
            </a:pPr>
            <a:r>
              <a:rPr lang="en-US" sz="1500" b="0" i="0" u="none" strike="noStrike" baseline="0" dirty="0">
                <a:solidFill>
                  <a:srgbClr val="666680"/>
                </a:solidFill>
                <a:latin typeface="CMTT9"/>
              </a:rPr>
              <a:t>hearts 	64 		60 	0.3</a:t>
            </a:r>
          </a:p>
          <a:p>
            <a:pPr marL="0" indent="0" algn="l">
              <a:buNone/>
            </a:pPr>
            <a:r>
              <a:rPr lang="en-US" sz="1500" b="0" i="0" u="none" strike="noStrike" baseline="0" dirty="0">
                <a:solidFill>
                  <a:srgbClr val="666680"/>
                </a:solidFill>
                <a:latin typeface="CMTT9"/>
              </a:rPr>
              <a:t>spades 	50 		40 	0.2</a:t>
            </a:r>
          </a:p>
          <a:p>
            <a:pPr marL="0" indent="0" algn="l">
              <a:buNone/>
            </a:pPr>
            <a:r>
              <a:rPr lang="en-US" sz="1500" b="0" i="0" u="none" strike="noStrike" baseline="0" dirty="0">
                <a:solidFill>
                  <a:srgbClr val="666680"/>
                </a:solidFill>
                <a:latin typeface="CMTT9"/>
              </a:rPr>
              <a:t>Test results:</a:t>
            </a:r>
          </a:p>
          <a:p>
            <a:pPr marL="0" indent="0" algn="l">
              <a:buNone/>
            </a:pPr>
            <a:r>
              <a:rPr lang="en-US" sz="1500" b="0" i="0" u="none" strike="noStrike" baseline="0" dirty="0">
                <a:solidFill>
                  <a:srgbClr val="666680"/>
                </a:solidFill>
                <a:latin typeface="CMTT9"/>
              </a:rPr>
              <a:t>X-squared statistic: 4.742</a:t>
            </a:r>
          </a:p>
          <a:p>
            <a:pPr marL="0" indent="0" algn="l">
              <a:buNone/>
            </a:pPr>
            <a:r>
              <a:rPr lang="en-US" sz="1500" b="0" i="0" u="none" strike="noStrike" baseline="0" dirty="0">
                <a:solidFill>
                  <a:srgbClr val="666680"/>
                </a:solidFill>
                <a:latin typeface="CMTT9"/>
              </a:rPr>
              <a:t>degrees of freedom: 3</a:t>
            </a:r>
          </a:p>
          <a:p>
            <a:pPr marL="0" indent="0" algn="l">
              <a:buNone/>
            </a:pPr>
            <a:r>
              <a:rPr lang="en-US" sz="1500" b="0" i="0" u="none" strike="noStrike" baseline="0" dirty="0">
                <a:solidFill>
                  <a:srgbClr val="666680"/>
                </a:solidFill>
                <a:latin typeface="CMTT9"/>
              </a:rPr>
              <a:t>p-value: 0.192</a:t>
            </a:r>
            <a:endParaRPr lang="en-US" sz="1500" dirty="0"/>
          </a:p>
        </p:txBody>
      </p:sp>
    </p:spTree>
    <p:extLst>
      <p:ext uri="{BB962C8B-B14F-4D97-AF65-F5344CB8AC3E}">
        <p14:creationId xmlns:p14="http://schemas.microsoft.com/office/powerpoint/2010/main" val="1252830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lstStyle/>
          <a:p>
            <a:r>
              <a:rPr lang="en-US" dirty="0"/>
              <a:t>How to report the results of the test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normAutofit fontScale="70000" lnSpcReduction="20000"/>
              </a:bodyPr>
              <a:lstStyle/>
              <a:p>
                <a:pPr marL="0" indent="0">
                  <a:buNone/>
                </a:pPr>
                <a:r>
                  <a:rPr lang="en-US" sz="2800" b="0" i="1" u="none" strike="noStrike" baseline="0" dirty="0">
                    <a:solidFill>
                      <a:srgbClr val="000000"/>
                    </a:solidFill>
                    <a:latin typeface="CMR10"/>
                  </a:rPr>
                  <a:t>Of the 200 participants in the experiment, 64 selected hearts for their first choice, 51 selected diamonds, 50 selected spades, and 35 selected clubs. A chi-square goodness of fit test was conducted to test whether the choice probabilities were identical for all four suits. The results were significant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𝜒</m:t>
                        </m:r>
                      </m:e>
                      <m:sup>
                        <m:r>
                          <a:rPr lang="en-US" sz="2800" i="1">
                            <a:latin typeface="Cambria Math" panose="02040503050406030204" pitchFamily="18" charset="0"/>
                            <a:ea typeface="Cambria Math" panose="02040503050406030204" pitchFamily="18" charset="0"/>
                          </a:rPr>
                          <m:t>2</m:t>
                        </m:r>
                      </m:sup>
                    </m:sSup>
                  </m:oMath>
                </a14:m>
                <a:r>
                  <a:rPr lang="en-US" sz="2800" b="0" i="1" u="none" strike="noStrike" baseline="0" dirty="0">
                    <a:solidFill>
                      <a:srgbClr val="000000"/>
                    </a:solidFill>
                    <a:latin typeface="CMR7"/>
                  </a:rPr>
                  <a:t>(</a:t>
                </a:r>
                <a:r>
                  <a:rPr lang="en-US" sz="2800" b="0" i="1" u="none" strike="noStrike" baseline="0" dirty="0">
                    <a:solidFill>
                      <a:srgbClr val="000000"/>
                    </a:solidFill>
                    <a:latin typeface="CMR10"/>
                  </a:rPr>
                  <a:t>3</a:t>
                </a:r>
                <a:r>
                  <a:rPr lang="en-US" sz="2800" b="0" i="1" u="none" strike="noStrike" baseline="0" dirty="0">
                    <a:solidFill>
                      <a:srgbClr val="000000"/>
                    </a:solidFill>
                    <a:latin typeface="TeX-matha10"/>
                  </a:rPr>
                  <a:t>)=  </a:t>
                </a:r>
                <a:r>
                  <a:rPr lang="en-US" sz="2800" b="0" i="1" u="none" strike="noStrike" baseline="0" dirty="0">
                    <a:solidFill>
                      <a:srgbClr val="000000"/>
                    </a:solidFill>
                    <a:latin typeface="CMR10"/>
                  </a:rPr>
                  <a:t>8</a:t>
                </a:r>
                <a:r>
                  <a:rPr lang="en-US" sz="2800" b="0" i="1" u="none" strike="noStrike" baseline="0" dirty="0">
                    <a:solidFill>
                      <a:srgbClr val="000000"/>
                    </a:solidFill>
                    <a:latin typeface="CMMI10"/>
                  </a:rPr>
                  <a:t>:</a:t>
                </a:r>
                <a:r>
                  <a:rPr lang="en-US" sz="2800" b="0" i="1" u="none" strike="noStrike" baseline="0" dirty="0">
                    <a:solidFill>
                      <a:srgbClr val="000000"/>
                    </a:solidFill>
                    <a:latin typeface="CMR10"/>
                  </a:rPr>
                  <a:t>44</a:t>
                </a:r>
                <a:r>
                  <a:rPr lang="en-US" sz="2800" b="0" i="1" u="none" strike="noStrike" baseline="0" dirty="0">
                    <a:solidFill>
                      <a:srgbClr val="000000"/>
                    </a:solidFill>
                    <a:latin typeface="CMMI10"/>
                  </a:rPr>
                  <a:t>; p &lt;</a:t>
                </a:r>
                <a:r>
                  <a:rPr lang="en-US" sz="2800" b="0" i="1" u="none" strike="noStrike" baseline="0" dirty="0">
                    <a:solidFill>
                      <a:srgbClr val="000000"/>
                    </a:solidFill>
                    <a:latin typeface="TeX-matha10"/>
                  </a:rPr>
                  <a:t> .</a:t>
                </a:r>
                <a:r>
                  <a:rPr lang="en-US" sz="2800" b="0" i="1" u="none" strike="noStrike" baseline="0" dirty="0">
                    <a:solidFill>
                      <a:srgbClr val="000000"/>
                    </a:solidFill>
                    <a:latin typeface="CMR10"/>
                  </a:rPr>
                  <a:t>05), suggesting that people did not select suits purely at random.</a:t>
                </a:r>
              </a:p>
              <a:p>
                <a:pPr marL="0" indent="0" algn="l">
                  <a:buNone/>
                </a:pPr>
                <a:endParaRPr lang="en-US" sz="2800" b="0" i="0" u="none" strike="noStrike" baseline="0" dirty="0">
                  <a:solidFill>
                    <a:srgbClr val="000000"/>
                  </a:solidFill>
                  <a:latin typeface="CMTI10"/>
                </a:endParaRPr>
              </a:p>
              <a:p>
                <a:pPr marL="285750" indent="-285750" algn="l">
                  <a:buFont typeface="Arial" panose="020B0604020202020204" pitchFamily="34" charset="0"/>
                  <a:buChar char="•"/>
                </a:pPr>
                <a:r>
                  <a:rPr lang="en-US" sz="2800" b="0" i="0" u="none" strike="noStrike" baseline="0" dirty="0">
                    <a:solidFill>
                      <a:srgbClr val="000000"/>
                    </a:solidFill>
                    <a:latin typeface="CMTI10"/>
                  </a:rPr>
                  <a:t>The statistical test is preceded by the descriptive statistics</a:t>
                </a:r>
                <a:r>
                  <a:rPr lang="en-US" sz="2800" b="0" i="0" u="none" strike="noStrike" baseline="0" dirty="0">
                    <a:solidFill>
                      <a:srgbClr val="000000"/>
                    </a:solidFill>
                    <a:latin typeface="CMR10"/>
                  </a:rPr>
                  <a:t>. </a:t>
                </a:r>
              </a:p>
              <a:p>
                <a:pPr marL="285750" indent="-285750" algn="l">
                  <a:buFont typeface="Arial" panose="020B0604020202020204" pitchFamily="34" charset="0"/>
                  <a:buChar char="•"/>
                </a:pPr>
                <a:r>
                  <a:rPr lang="en-US" sz="2800" b="0" i="0" u="none" strike="noStrike" baseline="0" dirty="0">
                    <a:solidFill>
                      <a:srgbClr val="000000"/>
                    </a:solidFill>
                    <a:latin typeface="CMR10"/>
                  </a:rPr>
                  <a:t>Say something about what the data look like before going on to do the test. </a:t>
                </a:r>
              </a:p>
              <a:p>
                <a:pPr marL="285750" indent="-285750" algn="l">
                  <a:buFont typeface="Arial" panose="020B0604020202020204" pitchFamily="34" charset="0"/>
                  <a:buChar char="•"/>
                </a:pPr>
                <a:r>
                  <a:rPr lang="en-US" sz="2800" b="0" i="0" u="none" strike="noStrike" baseline="0" dirty="0">
                    <a:solidFill>
                      <a:srgbClr val="000000"/>
                    </a:solidFill>
                    <a:latin typeface="CMR10"/>
                  </a:rPr>
                  <a:t>It's a good idea to be explicit about stating the null hypothesis (briefly!) </a:t>
                </a:r>
              </a:p>
              <a:p>
                <a:pPr marL="285750" indent="-285750" algn="l">
                  <a:buFont typeface="Arial" panose="020B0604020202020204" pitchFamily="34" charset="0"/>
                  <a:buChar char="•"/>
                </a:pPr>
                <a:r>
                  <a:rPr lang="en-US" sz="2800" b="0" i="0" u="none" strike="noStrike" baseline="0" dirty="0">
                    <a:solidFill>
                      <a:srgbClr val="000000"/>
                    </a:solidFill>
                    <a:latin typeface="CMR10"/>
                  </a:rPr>
                  <a:t>Describe the null hypothesis in words, not in </a:t>
                </a:r>
                <a:r>
                  <a:rPr lang="en-US" sz="2800" b="0" i="0" u="none" strike="noStrike" baseline="0" dirty="0" err="1">
                    <a:solidFill>
                      <a:srgbClr val="000000"/>
                    </a:solidFill>
                    <a:latin typeface="CMR10"/>
                  </a:rPr>
                  <a:t>maths</a:t>
                </a:r>
                <a:endParaRPr lang="en-US" sz="2800" b="0" i="0" u="none" strike="noStrike" baseline="0" dirty="0">
                  <a:solidFill>
                    <a:srgbClr val="000000"/>
                  </a:solidFill>
                  <a:latin typeface="CMR10"/>
                </a:endParaRPr>
              </a:p>
              <a:p>
                <a:pPr marL="285750" indent="-285750" algn="l">
                  <a:buFont typeface="Arial" panose="020B0604020202020204" pitchFamily="34" charset="0"/>
                  <a:buChar char="•"/>
                </a:pPr>
                <a:r>
                  <a:rPr lang="en-US" sz="2800" b="0" i="0" u="none" strike="noStrike" baseline="0" dirty="0">
                    <a:solidFill>
                      <a:srgbClr val="000000"/>
                    </a:solidFill>
                    <a:latin typeface="CMTI10"/>
                  </a:rPr>
                  <a:t>Include a “stat block“: </a:t>
                </a:r>
                <a:r>
                  <a:rPr lang="en-US" sz="2800" b="0" i="0" u="none" strike="noStrike" baseline="0" dirty="0">
                    <a:solidFill>
                      <a:srgbClr val="000000"/>
                    </a:solidFill>
                    <a:latin typeface="CMR10"/>
                  </a:rPr>
                  <a:t>The general principle is that you should always provide enough information so that the reader could check the test results themselves if they really wanted to.</a:t>
                </a:r>
                <a:r>
                  <a:rPr lang="en-US" sz="2800" b="0" i="0" u="none" strike="noStrike" baseline="0" dirty="0">
                    <a:solidFill>
                      <a:srgbClr val="000000"/>
                    </a:solidFill>
                    <a:latin typeface="CMSY10"/>
                  </a:rPr>
                  <a:t> </a:t>
                </a:r>
                <a:endParaRPr lang="en-US" dirty="0"/>
              </a:p>
            </p:txBody>
          </p:sp>
        </mc:Choice>
        <mc:Fallback xmlns="">
          <p:sp>
            <p:nvSpPr>
              <p:cNvPr id="3" name="Content Placeholder 2">
                <a:extLst>
                  <a:ext uri="{FF2B5EF4-FFF2-40B4-BE49-F238E27FC236}">
                    <a16:creationId xmlns:a16="http://schemas.microsoft.com/office/drawing/2014/main" id="{5A74B1AD-F723-44A9-B126-E4F684E5BA0F}"/>
                  </a:ext>
                </a:extLst>
              </p:cNvPr>
              <p:cNvSpPr>
                <a:spLocks noGrp="1" noRot="1" noChangeAspect="1" noMove="1" noResize="1" noEditPoints="1" noAdjustHandles="1" noChangeArrowheads="1" noChangeShapeType="1" noTextEdit="1"/>
              </p:cNvSpPr>
              <p:nvPr>
                <p:ph idx="1"/>
              </p:nvPr>
            </p:nvSpPr>
            <p:spPr>
              <a:blipFill>
                <a:blip r:embed="rId3"/>
                <a:stretch>
                  <a:fillRect l="-741" t="-2069" r="-1333"/>
                </a:stretch>
              </a:blipFill>
            </p:spPr>
            <p:txBody>
              <a:bodyPr/>
              <a:lstStyle/>
              <a:p>
                <a:r>
                  <a:rPr lang="en-US">
                    <a:noFill/>
                  </a:rPr>
                  <a:t> </a:t>
                </a:r>
              </a:p>
            </p:txBody>
          </p:sp>
        </mc:Fallback>
      </mc:AlternateContent>
    </p:spTree>
    <p:extLst>
      <p:ext uri="{BB962C8B-B14F-4D97-AF65-F5344CB8AC3E}">
        <p14:creationId xmlns:p14="http://schemas.microsoft.com/office/powerpoint/2010/main" val="384166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lstStyle/>
          <a:p>
            <a:r>
              <a:rPr lang="en-US" dirty="0"/>
              <a:t>A comment on statistical 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lstStyle/>
              <a:p>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𝜒</m:t>
                        </m:r>
                      </m:e>
                      <m:sup>
                        <m:r>
                          <a:rPr lang="en-US" sz="2800" i="1">
                            <a:latin typeface="Cambria Math" panose="02040503050406030204" pitchFamily="18" charset="0"/>
                            <a:ea typeface="Cambria Math" panose="02040503050406030204" pitchFamily="18" charset="0"/>
                          </a:rPr>
                          <m:t>2</m:t>
                        </m:r>
                      </m:sup>
                    </m:sSup>
                  </m:oMath>
                </a14:m>
                <a:r>
                  <a:rPr lang="en-US" dirty="0"/>
                  <a:t>(3) = 8.44  vs.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𝑋</m:t>
                        </m:r>
                      </m:e>
                      <m:sup>
                        <m:r>
                          <a:rPr lang="en-US" i="1">
                            <a:latin typeface="Cambria Math" panose="02040503050406030204" pitchFamily="18" charset="0"/>
                            <a:ea typeface="Cambria Math" panose="02040503050406030204" pitchFamily="18" charset="0"/>
                          </a:rPr>
                          <m:t>2</m:t>
                        </m:r>
                      </m:sup>
                    </m:sSup>
                  </m:oMath>
                </a14:m>
                <a:r>
                  <a:rPr lang="en-US" dirty="0"/>
                  <a:t> = 8.44  or GOF = 8.44</a:t>
                </a:r>
              </a:p>
              <a:p>
                <a:endParaRPr lang="en-US" dirty="0"/>
              </a:p>
              <a:p>
                <a:r>
                  <a:rPr lang="en-US" dirty="0"/>
                  <a:t>Writing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𝜒</m:t>
                        </m:r>
                      </m:e>
                      <m:sup>
                        <m:r>
                          <a:rPr lang="en-US" sz="2800" i="1">
                            <a:latin typeface="Cambria Math" panose="02040503050406030204" pitchFamily="18" charset="0"/>
                            <a:ea typeface="Cambria Math" panose="02040503050406030204" pitchFamily="18" charset="0"/>
                          </a:rPr>
                          <m:t>2</m:t>
                        </m:r>
                      </m:sup>
                    </m:sSup>
                  </m:oMath>
                </a14:m>
                <a:r>
                  <a:rPr lang="en-US" dirty="0"/>
                  <a:t> (3) = 8.44 is essentially a highly condensed way of writing “the sampling distribution of the test statistic is </a:t>
                </a: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𝜒</m:t>
                        </m:r>
                      </m:e>
                      <m:sup>
                        <m:r>
                          <a:rPr lang="en-US" sz="2800" i="1">
                            <a:latin typeface="Cambria Math" panose="02040503050406030204" pitchFamily="18" charset="0"/>
                            <a:ea typeface="Cambria Math" panose="02040503050406030204" pitchFamily="18" charset="0"/>
                          </a:rPr>
                          <m:t>2</m:t>
                        </m:r>
                      </m:sup>
                    </m:sSup>
                  </m:oMath>
                </a14:m>
                <a:r>
                  <a:rPr lang="en-US" dirty="0"/>
                  <a:t>(3), and the value of the test statistic is 8.44".</a:t>
                </a:r>
              </a:p>
            </p:txBody>
          </p:sp>
        </mc:Choice>
        <mc:Fallback xmlns="">
          <p:sp>
            <p:nvSpPr>
              <p:cNvPr id="3" name="Content Placeholder 2">
                <a:extLst>
                  <a:ext uri="{FF2B5EF4-FFF2-40B4-BE49-F238E27FC236}">
                    <a16:creationId xmlns:a16="http://schemas.microsoft.com/office/drawing/2014/main" id="{5A74B1AD-F723-44A9-B126-E4F684E5BA0F}"/>
                  </a:ext>
                </a:extLst>
              </p:cNvPr>
              <p:cNvSpPr>
                <a:spLocks noGrp="1" noRot="1" noChangeAspect="1" noMove="1" noResize="1" noEditPoints="1" noAdjustHandles="1" noChangeArrowheads="1" noChangeShapeType="1" noTextEdit="1"/>
              </p:cNvSpPr>
              <p:nvPr>
                <p:ph idx="1"/>
              </p:nvPr>
            </p:nvSpPr>
            <p:spPr>
              <a:blipFill>
                <a:blip r:embed="rId3"/>
                <a:stretch>
                  <a:fillRect l="-1333" t="-1517"/>
                </a:stretch>
              </a:blipFill>
            </p:spPr>
            <p:txBody>
              <a:bodyPr/>
              <a:lstStyle/>
              <a:p>
                <a:r>
                  <a:rPr lang="en-US">
                    <a:noFill/>
                  </a:rPr>
                  <a:t> </a:t>
                </a:r>
              </a:p>
            </p:txBody>
          </p:sp>
        </mc:Fallback>
      </mc:AlternateContent>
    </p:spTree>
    <p:extLst>
      <p:ext uri="{BB962C8B-B14F-4D97-AF65-F5344CB8AC3E}">
        <p14:creationId xmlns:p14="http://schemas.microsoft.com/office/powerpoint/2010/main" val="3580767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E059A-3596-38EA-3D6B-1F4E40A86927}"/>
              </a:ext>
            </a:extLst>
          </p:cNvPr>
          <p:cNvSpPr>
            <a:spLocks noGrp="1"/>
          </p:cNvSpPr>
          <p:nvPr>
            <p:ph type="title"/>
          </p:nvPr>
        </p:nvSpPr>
        <p:spPr>
          <a:xfrm>
            <a:off x="457200" y="274638"/>
            <a:ext cx="8229600" cy="998613"/>
          </a:xfrm>
        </p:spPr>
        <p:txBody>
          <a:bodyPr>
            <a:normAutofit/>
          </a:bodyPr>
          <a:lstStyle/>
          <a:p>
            <a:r>
              <a:rPr lang="en-US" sz="4800" b="1" dirty="0">
                <a:latin typeface="Arial" panose="020B0604020202020204" pitchFamily="34" charset="0"/>
                <a:cs typeface="Arial" panose="020B0604020202020204" pitchFamily="34" charset="0"/>
              </a:rPr>
              <a:t>Credits</a:t>
            </a:r>
          </a:p>
        </p:txBody>
      </p:sp>
      <p:sp>
        <p:nvSpPr>
          <p:cNvPr id="3" name="Content Placeholder 2">
            <a:extLst>
              <a:ext uri="{FF2B5EF4-FFF2-40B4-BE49-F238E27FC236}">
                <a16:creationId xmlns:a16="http://schemas.microsoft.com/office/drawing/2014/main" id="{1937A813-9727-8AE7-5512-9E3D0D8F16F0}"/>
              </a:ext>
            </a:extLst>
          </p:cNvPr>
          <p:cNvSpPr>
            <a:spLocks noGrp="1"/>
          </p:cNvSpPr>
          <p:nvPr>
            <p:ph idx="1"/>
          </p:nvPr>
        </p:nvSpPr>
        <p:spPr>
          <a:xfrm>
            <a:off x="4191464" y="1600201"/>
            <a:ext cx="4952536" cy="4419600"/>
          </a:xfrm>
        </p:spPr>
        <p:txBody>
          <a:bodyPr>
            <a:normAutofit fontScale="85000" lnSpcReduction="10000"/>
          </a:bodyPr>
          <a:lstStyle/>
          <a:p>
            <a:r>
              <a:rPr lang="en-US" sz="28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Our Main Textbook for the course: </a:t>
            </a:r>
          </a:p>
          <a:p>
            <a:pPr lvl="1" algn="just"/>
            <a:r>
              <a:rPr lang="en-US" sz="1800" b="0" i="1" dirty="0" err="1">
                <a:solidFill>
                  <a:srgbClr val="000000"/>
                </a:solidFill>
                <a:effectLst/>
                <a:latin typeface="Arial" panose="020B0604020202020204" pitchFamily="34" charset="0"/>
                <a:cs typeface="Arial" panose="020B0604020202020204" pitchFamily="34" charset="0"/>
              </a:rPr>
              <a:t>Ismay</a:t>
            </a:r>
            <a:r>
              <a:rPr lang="en-US" sz="1800" b="0" i="1" dirty="0">
                <a:solidFill>
                  <a:srgbClr val="000000"/>
                </a:solidFill>
                <a:effectLst/>
                <a:latin typeface="Arial" panose="020B0604020202020204" pitchFamily="34" charset="0"/>
                <a:cs typeface="Arial" panose="020B0604020202020204" pitchFamily="34" charset="0"/>
              </a:rPr>
              <a:t>, Chester, and Albert Y. Kim. Statistical inference via data science: A </a:t>
            </a:r>
            <a:r>
              <a:rPr lang="en-US" sz="1800" b="0" i="1" dirty="0" err="1">
                <a:solidFill>
                  <a:srgbClr val="000000"/>
                </a:solidFill>
                <a:effectLst/>
                <a:latin typeface="Arial" panose="020B0604020202020204" pitchFamily="34" charset="0"/>
                <a:cs typeface="Arial" panose="020B0604020202020204" pitchFamily="34" charset="0"/>
              </a:rPr>
              <a:t>ModernDive</a:t>
            </a:r>
            <a:r>
              <a:rPr lang="en-US" sz="1800" b="0" i="1" dirty="0">
                <a:solidFill>
                  <a:srgbClr val="000000"/>
                </a:solidFill>
                <a:effectLst/>
                <a:latin typeface="Arial" panose="020B0604020202020204" pitchFamily="34" charset="0"/>
                <a:cs typeface="Arial" panose="020B0604020202020204" pitchFamily="34" charset="0"/>
              </a:rPr>
              <a:t> into R and the </a:t>
            </a:r>
            <a:r>
              <a:rPr lang="en-US" sz="1800" b="0" i="1" dirty="0" err="1">
                <a:solidFill>
                  <a:srgbClr val="000000"/>
                </a:solidFill>
                <a:effectLst/>
                <a:latin typeface="Arial" panose="020B0604020202020204" pitchFamily="34" charset="0"/>
                <a:cs typeface="Arial" panose="020B0604020202020204" pitchFamily="34" charset="0"/>
              </a:rPr>
              <a:t>tidyverse</a:t>
            </a:r>
            <a:r>
              <a:rPr lang="en-US" sz="1800" b="0" i="1" dirty="0">
                <a:solidFill>
                  <a:srgbClr val="000000"/>
                </a:solidFill>
                <a:effectLst/>
                <a:latin typeface="Arial" panose="020B0604020202020204" pitchFamily="34" charset="0"/>
                <a:cs typeface="Arial" panose="020B0604020202020204" pitchFamily="34" charset="0"/>
              </a:rPr>
              <a:t>. Chapman and Hall/CRC, 2019. </a:t>
            </a:r>
            <a:r>
              <a:rPr lang="en-US" sz="1800" i="0" dirty="0">
                <a:solidFill>
                  <a:srgbClr val="000000"/>
                </a:solidFill>
                <a:effectLst/>
                <a:latin typeface="Arial" panose="020B0604020202020204" pitchFamily="34" charset="0"/>
                <a:cs typeface="Arial" panose="020B0604020202020204" pitchFamily="34" charset="0"/>
              </a:rPr>
              <a:t>Get an electronic copy from the UCCS Library. Or</a:t>
            </a:r>
          </a:p>
          <a:p>
            <a:pPr lvl="1" algn="just"/>
            <a:r>
              <a:rPr lang="en-US" sz="1800" i="0" dirty="0">
                <a:solidFill>
                  <a:srgbClr val="000000"/>
                </a:solidFill>
                <a:effectLst/>
                <a:latin typeface="Arial" panose="020B0604020202020204" pitchFamily="34" charset="0"/>
                <a:cs typeface="Arial" panose="020B0604020202020204" pitchFamily="34" charset="0"/>
              </a:rPr>
              <a:t> See</a:t>
            </a:r>
            <a:r>
              <a:rPr lang="en-US" sz="1800" b="0" i="0" dirty="0">
                <a:solidFill>
                  <a:srgbClr val="000000"/>
                </a:solidFill>
                <a:effectLst/>
                <a:latin typeface="Arial" panose="020B0604020202020204" pitchFamily="34" charset="0"/>
                <a:cs typeface="Arial" panose="020B0604020202020204" pitchFamily="34" charset="0"/>
              </a:rPr>
              <a:t> open source copy of the textbook here: </a:t>
            </a:r>
            <a:r>
              <a:rPr lang="en-US" sz="1800" b="0" i="0" dirty="0">
                <a:effectLst/>
                <a:latin typeface="Arial" panose="020B0604020202020204" pitchFamily="34" charset="0"/>
                <a:cs typeface="Arial" panose="020B0604020202020204" pitchFamily="34" charset="0"/>
                <a:hlinkClick r:id="rId3"/>
              </a:rPr>
              <a:t>https://moderndive.com/ </a:t>
            </a:r>
            <a:r>
              <a:rPr lang="en-US" sz="1800" b="0" i="0" dirty="0">
                <a:solidFill>
                  <a:srgbClr val="000000"/>
                </a:solidFill>
                <a:effectLst/>
                <a:latin typeface="Arial" panose="020B0604020202020204" pitchFamily="34" charset="0"/>
                <a:cs typeface="Arial" panose="020B0604020202020204" pitchFamily="34" charset="0"/>
              </a:rPr>
              <a:t>.</a:t>
            </a:r>
          </a:p>
          <a:p>
            <a:pPr marL="0" indent="0">
              <a:buNone/>
            </a:pPr>
            <a:endParaRPr lang="en-US" sz="2400" dirty="0"/>
          </a:p>
          <a:p>
            <a:r>
              <a:rPr lang="en-US" sz="2100" dirty="0"/>
              <a:t>CS 2020 shared Resource from Dr. </a:t>
            </a:r>
            <a:r>
              <a:rPr lang="en-US" sz="2100" dirty="0" err="1"/>
              <a:t>Atyabi</a:t>
            </a:r>
            <a:endParaRPr lang="en-US" sz="2100" dirty="0"/>
          </a:p>
          <a:p>
            <a:pPr marL="0" indent="0">
              <a:buNone/>
            </a:pPr>
            <a:endParaRPr lang="en-US" sz="2100" dirty="0"/>
          </a:p>
          <a:p>
            <a:r>
              <a:rPr lang="en-US" altLang="en-US" sz="2400" dirty="0">
                <a:latin typeface="Arial" panose="020B0604020202020204" pitchFamily="34" charset="0"/>
                <a:cs typeface="Arial" panose="020B0604020202020204" pitchFamily="34" charset="0"/>
              </a:rPr>
              <a:t>Jiawei Han </a:t>
            </a:r>
            <a:r>
              <a:rPr lang="en-US" altLang="en-US" sz="2400" i="1" dirty="0">
                <a:latin typeface="Arial" panose="020B0604020202020204" pitchFamily="34" charset="0"/>
                <a:cs typeface="Arial" panose="020B0604020202020204" pitchFamily="34" charset="0"/>
              </a:rPr>
              <a:t>et al., Data Mining Text- book</a:t>
            </a:r>
          </a:p>
          <a:p>
            <a:pPr marL="0" indent="0">
              <a:buNone/>
            </a:pPr>
            <a:endParaRPr lang="en-US" sz="2100" dirty="0">
              <a:effectLst/>
            </a:endParaRPr>
          </a:p>
          <a:p>
            <a:r>
              <a:rPr lang="en-US" sz="2100" dirty="0"/>
              <a:t>Some referenced online resources in the slide deck</a:t>
            </a:r>
          </a:p>
        </p:txBody>
      </p:sp>
      <p:sp>
        <p:nvSpPr>
          <p:cNvPr id="4" name="Date Placeholder 3">
            <a:extLst>
              <a:ext uri="{FF2B5EF4-FFF2-40B4-BE49-F238E27FC236}">
                <a16:creationId xmlns:a16="http://schemas.microsoft.com/office/drawing/2014/main" id="{BAF73ADD-B2A6-51D5-7A66-9027727887F0}"/>
              </a:ext>
            </a:extLst>
          </p:cNvPr>
          <p:cNvSpPr>
            <a:spLocks noGrp="1"/>
          </p:cNvSpPr>
          <p:nvPr>
            <p:ph type="dt" sz="half" idx="10"/>
          </p:nvPr>
        </p:nvSpPr>
        <p:spPr/>
        <p:txBody>
          <a:bodyPr/>
          <a:lstStyle/>
          <a:p>
            <a:pPr marL="12700">
              <a:lnSpc>
                <a:spcPts val="1580"/>
              </a:lnSpc>
            </a:pPr>
            <a:fld id="{457D56E4-F8DE-C64D-BC9C-63F98CC68038}" type="datetime4">
              <a:rPr lang="en-US" spc="-80" smtClean="0"/>
              <a:pPr marL="12700">
                <a:lnSpc>
                  <a:spcPts val="1580"/>
                </a:lnSpc>
              </a:pPr>
              <a:t>May 2, 2024</a:t>
            </a:fld>
            <a:endParaRPr lang="en-US" spc="-80" dirty="0"/>
          </a:p>
        </p:txBody>
      </p:sp>
      <p:sp>
        <p:nvSpPr>
          <p:cNvPr id="5" name="Slide Number Placeholder 4">
            <a:extLst>
              <a:ext uri="{FF2B5EF4-FFF2-40B4-BE49-F238E27FC236}">
                <a16:creationId xmlns:a16="http://schemas.microsoft.com/office/drawing/2014/main" id="{6303F60F-0CBE-1196-AAD8-5F5361C93302}"/>
              </a:ext>
            </a:extLst>
          </p:cNvPr>
          <p:cNvSpPr>
            <a:spLocks noGrp="1"/>
          </p:cNvSpPr>
          <p:nvPr>
            <p:ph type="sldNum" sz="quarter" idx="12"/>
          </p:nvPr>
        </p:nvSpPr>
        <p:spPr/>
        <p:txBody>
          <a:bodyPr/>
          <a:lstStyle/>
          <a:p>
            <a:pPr marL="38100">
              <a:lnSpc>
                <a:spcPts val="1365"/>
              </a:lnSpc>
            </a:pPr>
            <a:fld id="{81D60167-4931-47E6-BA6A-407CBD079E47}" type="slidenum">
              <a:rPr lang="en-US" spc="-10" smtClean="0"/>
              <a:pPr marL="38100">
                <a:lnSpc>
                  <a:spcPts val="1365"/>
                </a:lnSpc>
              </a:pPr>
              <a:t>2</a:t>
            </a:fld>
            <a:endParaRPr lang="en-US" spc="-10" dirty="0"/>
          </a:p>
        </p:txBody>
      </p:sp>
      <p:pic>
        <p:nvPicPr>
          <p:cNvPr id="7" name="Picture 6">
            <a:extLst>
              <a:ext uri="{FF2B5EF4-FFF2-40B4-BE49-F238E27FC236}">
                <a16:creationId xmlns:a16="http://schemas.microsoft.com/office/drawing/2014/main" id="{D691BFEE-1438-7BE5-7656-8B17201BDCF1}"/>
              </a:ext>
            </a:extLst>
          </p:cNvPr>
          <p:cNvPicPr>
            <a:picLocks noChangeAspect="1"/>
          </p:cNvPicPr>
          <p:nvPr/>
        </p:nvPicPr>
        <p:blipFill>
          <a:blip r:embed="rId4"/>
          <a:stretch>
            <a:fillRect/>
          </a:stretch>
        </p:blipFill>
        <p:spPr>
          <a:xfrm>
            <a:off x="2362200" y="1323754"/>
            <a:ext cx="1715345" cy="2403686"/>
          </a:xfrm>
          <a:prstGeom prst="rect">
            <a:avLst/>
          </a:prstGeom>
        </p:spPr>
      </p:pic>
      <p:pic>
        <p:nvPicPr>
          <p:cNvPr id="8" name="Picture 7">
            <a:extLst>
              <a:ext uri="{FF2B5EF4-FFF2-40B4-BE49-F238E27FC236}">
                <a16:creationId xmlns:a16="http://schemas.microsoft.com/office/drawing/2014/main" id="{A36841B7-DCCE-5693-0C95-70FDF772742A}"/>
              </a:ext>
            </a:extLst>
          </p:cNvPr>
          <p:cNvPicPr>
            <a:picLocks noChangeAspect="1"/>
          </p:cNvPicPr>
          <p:nvPr/>
        </p:nvPicPr>
        <p:blipFill rotWithShape="1">
          <a:blip r:embed="rId5"/>
          <a:srcRect l="2005"/>
          <a:stretch/>
        </p:blipFill>
        <p:spPr>
          <a:xfrm>
            <a:off x="451022" y="3755400"/>
            <a:ext cx="1791080" cy="2403686"/>
          </a:xfrm>
          <a:prstGeom prst="rect">
            <a:avLst/>
          </a:prstGeom>
          <a:ln>
            <a:solidFill>
              <a:schemeClr val="tx1"/>
            </a:solidFill>
          </a:ln>
        </p:spPr>
      </p:pic>
      <p:pic>
        <p:nvPicPr>
          <p:cNvPr id="9" name="Picture 8">
            <a:extLst>
              <a:ext uri="{FF2B5EF4-FFF2-40B4-BE49-F238E27FC236}">
                <a16:creationId xmlns:a16="http://schemas.microsoft.com/office/drawing/2014/main" id="{9DAE7CB4-970E-F3E5-32B2-DC8ED40DF4DF}"/>
              </a:ext>
            </a:extLst>
          </p:cNvPr>
          <p:cNvPicPr>
            <a:picLocks noChangeAspect="1"/>
          </p:cNvPicPr>
          <p:nvPr/>
        </p:nvPicPr>
        <p:blipFill>
          <a:blip r:embed="rId6"/>
          <a:stretch>
            <a:fillRect/>
          </a:stretch>
        </p:blipFill>
        <p:spPr>
          <a:xfrm>
            <a:off x="2362200" y="3755400"/>
            <a:ext cx="1715345" cy="2403686"/>
          </a:xfrm>
          <a:prstGeom prst="rect">
            <a:avLst/>
          </a:prstGeom>
        </p:spPr>
      </p:pic>
      <p:pic>
        <p:nvPicPr>
          <p:cNvPr id="10" name="Picture 2">
            <a:extLst>
              <a:ext uri="{FF2B5EF4-FFF2-40B4-BE49-F238E27FC236}">
                <a16:creationId xmlns:a16="http://schemas.microsoft.com/office/drawing/2014/main" id="{3B9803F4-E646-95E2-F828-8EC075B8866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1022" y="1273251"/>
            <a:ext cx="1791080" cy="240368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902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F0B2B3F-D5E7-96DF-1832-CA5DF6AC5C64}"/>
                  </a:ext>
                </a:extLst>
              </p:cNvPr>
              <p:cNvSpPr>
                <a:spLocks noGrp="1"/>
              </p:cNvSpPr>
              <p:nvPr>
                <p:ph type="title"/>
              </p:nvPr>
            </p:nvSpPr>
            <p:spPr/>
            <p:txBody>
              <a:bodyPr/>
              <a:lstStyle/>
              <a:p>
                <a14:m>
                  <m:oMath xmlns:m="http://schemas.openxmlformats.org/officeDocument/2006/math">
                    <m:sSup>
                      <m:sSupPr>
                        <m:ctrlPr>
                          <a:rPr lang="en-US" sz="4000" b="1" i="1" u="none" strike="noStrike" baseline="0" smtClean="0">
                            <a:latin typeface="Cambria Math" panose="02040503050406030204" pitchFamily="18" charset="0"/>
                            <a:ea typeface="Cambria Math" panose="02040503050406030204" pitchFamily="18" charset="0"/>
                          </a:rPr>
                        </m:ctrlPr>
                      </m:sSupPr>
                      <m:e>
                        <m:r>
                          <a:rPr lang="en-US" sz="4000" b="1" i="1">
                            <a:latin typeface="Cambria Math" panose="02040503050406030204" pitchFamily="18" charset="0"/>
                            <a:ea typeface="Cambria Math" panose="02040503050406030204" pitchFamily="18" charset="0"/>
                          </a:rPr>
                          <m:t>𝝌</m:t>
                        </m:r>
                      </m:e>
                      <m:sup>
                        <m:r>
                          <a:rPr lang="en-US" sz="4000" b="1" i="1" u="none" strike="noStrike" baseline="0" smtClean="0">
                            <a:latin typeface="Cambria Math" panose="02040503050406030204" pitchFamily="18" charset="0"/>
                            <a:ea typeface="Cambria Math" panose="02040503050406030204" pitchFamily="18" charset="0"/>
                          </a:rPr>
                          <m:t>𝟐</m:t>
                        </m:r>
                      </m:sup>
                    </m:sSup>
                  </m:oMath>
                </a14:m>
                <a:r>
                  <a:rPr lang="en-US" b="1" dirty="0"/>
                  <a:t>  test of independence</a:t>
                </a:r>
              </a:p>
            </p:txBody>
          </p:sp>
        </mc:Choice>
        <mc:Fallback xmlns="">
          <p:sp>
            <p:nvSpPr>
              <p:cNvPr id="2" name="Title 1">
                <a:extLst>
                  <a:ext uri="{FF2B5EF4-FFF2-40B4-BE49-F238E27FC236}">
                    <a16:creationId xmlns:a16="http://schemas.microsoft.com/office/drawing/2014/main" id="{3F0B2B3F-D5E7-96DF-1832-CA5DF6AC5C64}"/>
                  </a:ext>
                </a:extLst>
              </p:cNvPr>
              <p:cNvSpPr>
                <a:spLocks noGrp="1" noRot="1" noChangeAspect="1" noMove="1" noResize="1" noEditPoints="1" noAdjustHandles="1" noChangeArrowheads="1" noChangeShapeType="1" noTextEdit="1"/>
              </p:cNvSpPr>
              <p:nvPr>
                <p:ph type="title"/>
              </p:nvPr>
            </p:nvSpPr>
            <p:spPr>
              <a:blipFill>
                <a:blip r:embed="rId2"/>
                <a:stretch>
                  <a:fillRect l="-1235" b="-4396"/>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42688798-92C6-1106-9A80-BB37C3A752B3}"/>
              </a:ext>
            </a:extLst>
          </p:cNvPr>
          <p:cNvSpPr>
            <a:spLocks noGrp="1"/>
          </p:cNvSpPr>
          <p:nvPr>
            <p:ph idx="1"/>
          </p:nvPr>
        </p:nvSpPr>
        <p:spPr/>
        <p:txBody>
          <a:bodyPr/>
          <a:lstStyle/>
          <a:p>
            <a:r>
              <a:rPr lang="en-US" dirty="0"/>
              <a:t>A chi-square test for independence compares </a:t>
            </a:r>
            <a:r>
              <a:rPr lang="en-US" b="1" dirty="0"/>
              <a:t>two variables in a contingency table</a:t>
            </a:r>
            <a:r>
              <a:rPr lang="en-US" dirty="0"/>
              <a:t> to see if they are related. </a:t>
            </a:r>
          </a:p>
          <a:p>
            <a:r>
              <a:rPr lang="en-US" dirty="0"/>
              <a:t>In a more general sense, it tests to see whether distributions of categorical variables differ from each another.</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82972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28EFA44F-A032-7F44-AF2E-3C51E23EBA4A}"/>
              </a:ext>
            </a:extLst>
          </p:cNvPr>
          <p:cNvSpPr>
            <a:spLocks noGrp="1" noChangeArrowheads="1"/>
          </p:cNvSpPr>
          <p:nvPr>
            <p:ph type="title"/>
          </p:nvPr>
        </p:nvSpPr>
        <p:spPr/>
        <p:txBody>
          <a:bodyPr>
            <a:normAutofit fontScale="90000"/>
          </a:bodyPr>
          <a:lstStyle/>
          <a:p>
            <a:r>
              <a:rPr lang="en-US" altLang="en-US" b="1" dirty="0"/>
              <a:t>Chi-Square Calculation: An Example</a:t>
            </a:r>
          </a:p>
        </p:txBody>
      </p:sp>
      <p:graphicFrame>
        <p:nvGraphicFramePr>
          <p:cNvPr id="4" name="Group 5">
            <a:extLst>
              <a:ext uri="{FF2B5EF4-FFF2-40B4-BE49-F238E27FC236}">
                <a16:creationId xmlns:a16="http://schemas.microsoft.com/office/drawing/2014/main" id="{0CC62749-4040-DA4C-9ECB-2CC20643F6A5}"/>
              </a:ext>
            </a:extLst>
          </p:cNvPr>
          <p:cNvGraphicFramePr>
            <a:graphicFrameLocks noGrp="1"/>
          </p:cNvGraphicFramePr>
          <p:nvPr/>
        </p:nvGraphicFramePr>
        <p:xfrm>
          <a:off x="1371600" y="1447800"/>
          <a:ext cx="6096000" cy="1595439"/>
        </p:xfrm>
        <a:graphic>
          <a:graphicData uri="http://schemas.openxmlformats.org/drawingml/2006/table">
            <a:tbl>
              <a:tblPr/>
              <a:tblGrid>
                <a:gridCol w="221932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250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200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1200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1500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57373" name="Object 4">
            <a:extLst>
              <a:ext uri="{FF2B5EF4-FFF2-40B4-BE49-F238E27FC236}">
                <a16:creationId xmlns:a16="http://schemas.microsoft.com/office/drawing/2014/main" id="{C00423E3-E08E-144D-BBCD-E954F3C7F324}"/>
              </a:ext>
            </a:extLst>
          </p:cNvPr>
          <p:cNvGraphicFramePr>
            <a:graphicFrameLocks noChangeAspect="1"/>
          </p:cNvGraphicFramePr>
          <p:nvPr/>
        </p:nvGraphicFramePr>
        <p:xfrm>
          <a:off x="2149475" y="3846513"/>
          <a:ext cx="4540250" cy="1011237"/>
        </p:xfrm>
        <a:graphic>
          <a:graphicData uri="http://schemas.openxmlformats.org/presentationml/2006/ole">
            <mc:AlternateContent xmlns:mc="http://schemas.openxmlformats.org/markup-compatibility/2006">
              <mc:Choice xmlns:v="urn:schemas-microsoft-com:vml" Requires="v">
                <p:oleObj name="Equation" r:id="rId2" imgW="47396400" imgH="10236200" progId="Equation.3">
                  <p:embed/>
                </p:oleObj>
              </mc:Choice>
              <mc:Fallback>
                <p:oleObj name="Equation" r:id="rId2" imgW="47396400" imgH="10236200" progId="Equation.3">
                  <p:embed/>
                  <p:pic>
                    <p:nvPicPr>
                      <p:cNvPr id="57373" name="Object 4">
                        <a:extLst>
                          <a:ext uri="{FF2B5EF4-FFF2-40B4-BE49-F238E27FC236}">
                            <a16:creationId xmlns:a16="http://schemas.microsoft.com/office/drawing/2014/main" id="{C00423E3-E08E-144D-BBCD-E954F3C7F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3846513"/>
                        <a:ext cx="4540250" cy="101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10888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0DB39370-F922-3F44-9359-072615B95AF8}"/>
              </a:ext>
            </a:extLst>
          </p:cNvPr>
          <p:cNvSpPr>
            <a:spLocks noGrp="1" noChangeArrowheads="1"/>
          </p:cNvSpPr>
          <p:nvPr>
            <p:ph type="title"/>
          </p:nvPr>
        </p:nvSpPr>
        <p:spPr/>
        <p:txBody>
          <a:bodyPr>
            <a:normAutofit fontScale="90000"/>
          </a:bodyPr>
          <a:lstStyle/>
          <a:p>
            <a:r>
              <a:rPr lang="en-US" altLang="en-US" b="1" dirty="0"/>
              <a:t>Chi-Square Calculation: An Example</a:t>
            </a:r>
          </a:p>
        </p:txBody>
      </p:sp>
      <p:sp>
        <p:nvSpPr>
          <p:cNvPr id="58370" name="Content Placeholder 2">
            <a:extLst>
              <a:ext uri="{FF2B5EF4-FFF2-40B4-BE49-F238E27FC236}">
                <a16:creationId xmlns:a16="http://schemas.microsoft.com/office/drawing/2014/main" id="{5D3F8F00-C033-7949-9448-F5EC54BB4306}"/>
              </a:ext>
            </a:extLst>
          </p:cNvPr>
          <p:cNvSpPr>
            <a:spLocks noGrp="1" noChangeArrowheads="1"/>
          </p:cNvSpPr>
          <p:nvPr>
            <p:ph idx="1"/>
          </p:nvPr>
        </p:nvSpPr>
        <p:spPr>
          <a:xfrm>
            <a:off x="457200" y="1066800"/>
            <a:ext cx="8610600" cy="5181600"/>
          </a:xfrm>
        </p:spPr>
        <p:txBody>
          <a:bodyPr/>
          <a:lstStyle/>
          <a:p>
            <a:r>
              <a:rPr lang="en-US" altLang="en-US" dirty="0"/>
              <a:t>Steps to follow </a:t>
            </a:r>
          </a:p>
          <a:p>
            <a:pPr lvl="1"/>
            <a:r>
              <a:rPr lang="en-US" altLang="en-US" dirty="0"/>
              <a:t> </a:t>
            </a:r>
            <a:r>
              <a:rPr lang="en-US" altLang="en-US" sz="2600" dirty="0"/>
              <a:t>State the hypothesis </a:t>
            </a:r>
          </a:p>
          <a:p>
            <a:pPr lvl="1"/>
            <a:r>
              <a:rPr lang="en-US" altLang="en-US" sz="2600" dirty="0"/>
              <a:t>Establish the significance level you need (p = 0.001, 99.9% confidence level) and the number of degrees of freedom</a:t>
            </a:r>
          </a:p>
          <a:p>
            <a:pPr lvl="1"/>
            <a:r>
              <a:rPr lang="en-US" altLang="en-US" sz="2600" dirty="0"/>
              <a:t>Calculate the expected values </a:t>
            </a:r>
          </a:p>
          <a:p>
            <a:pPr lvl="1"/>
            <a:r>
              <a:rPr lang="en-US" altLang="en-US" sz="2600" dirty="0"/>
              <a:t>Use the observed and expected values to calculate the chi-square test statistic </a:t>
            </a:r>
          </a:p>
          <a:p>
            <a:pPr lvl="1"/>
            <a:r>
              <a:rPr lang="en-US" altLang="en-US" sz="2600" dirty="0"/>
              <a:t>Compare the chi-square statistic with the critical value from the table </a:t>
            </a:r>
          </a:p>
          <a:p>
            <a:pPr lvl="1"/>
            <a:r>
              <a:rPr lang="en-US" altLang="en-US" sz="2600" dirty="0"/>
              <a:t>Make a decision about your hypothesis</a:t>
            </a:r>
            <a:r>
              <a:rPr lang="en-US" altLang="en-US" dirty="0"/>
              <a:t> </a:t>
            </a:r>
          </a:p>
        </p:txBody>
      </p:sp>
    </p:spTree>
    <p:extLst>
      <p:ext uri="{BB962C8B-B14F-4D97-AF65-F5344CB8AC3E}">
        <p14:creationId xmlns:p14="http://schemas.microsoft.com/office/powerpoint/2010/main" val="3688128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EE999069-8049-4A42-A3E9-BB7145B8CD52}"/>
              </a:ext>
            </a:extLst>
          </p:cNvPr>
          <p:cNvSpPr>
            <a:spLocks noGrp="1" noChangeArrowheads="1"/>
          </p:cNvSpPr>
          <p:nvPr>
            <p:ph type="title"/>
          </p:nvPr>
        </p:nvSpPr>
        <p:spPr/>
        <p:txBody>
          <a:bodyPr/>
          <a:lstStyle/>
          <a:p>
            <a:r>
              <a:rPr lang="en-US" altLang="en-US" b="1" dirty="0"/>
              <a:t>Hypothesis</a:t>
            </a:r>
          </a:p>
        </p:txBody>
      </p:sp>
      <p:sp>
        <p:nvSpPr>
          <p:cNvPr id="3" name="Content Placeholder 2">
            <a:extLst>
              <a:ext uri="{FF2B5EF4-FFF2-40B4-BE49-F238E27FC236}">
                <a16:creationId xmlns:a16="http://schemas.microsoft.com/office/drawing/2014/main" id="{514096C5-AD4E-C946-9C98-775B18547C61}"/>
              </a:ext>
            </a:extLst>
          </p:cNvPr>
          <p:cNvSpPr>
            <a:spLocks noGrp="1" noChangeArrowheads="1"/>
          </p:cNvSpPr>
          <p:nvPr>
            <p:ph idx="1"/>
          </p:nvPr>
        </p:nvSpPr>
        <p:spPr>
          <a:xfrm>
            <a:off x="609600" y="3276600"/>
            <a:ext cx="8382000" cy="3200400"/>
          </a:xfrm>
        </p:spPr>
        <p:txBody>
          <a:bodyPr/>
          <a:lstStyle/>
          <a:p>
            <a:r>
              <a:rPr lang="en-US" altLang="en-US"/>
              <a:t>H</a:t>
            </a:r>
            <a:r>
              <a:rPr lang="en-US" altLang="en-US" baseline="-25000"/>
              <a:t>0 </a:t>
            </a:r>
            <a:r>
              <a:rPr lang="en-US" altLang="en-US"/>
              <a:t>:  Chess Playing or not and preferred reading are independent(no association).</a:t>
            </a:r>
          </a:p>
          <a:p>
            <a:endParaRPr lang="en-US" altLang="en-US"/>
          </a:p>
          <a:p>
            <a:r>
              <a:rPr lang="en-US" altLang="en-US"/>
              <a:t>H</a:t>
            </a:r>
            <a:r>
              <a:rPr lang="en-US" altLang="en-US" baseline="-25000"/>
              <a:t>1 </a:t>
            </a:r>
            <a:r>
              <a:rPr lang="en-US" altLang="en-US"/>
              <a:t>: Chess Playing or not and preferred reading are not independent(association).</a:t>
            </a:r>
          </a:p>
        </p:txBody>
      </p:sp>
      <p:graphicFrame>
        <p:nvGraphicFramePr>
          <p:cNvPr id="4" name="Group 5">
            <a:extLst>
              <a:ext uri="{FF2B5EF4-FFF2-40B4-BE49-F238E27FC236}">
                <a16:creationId xmlns:a16="http://schemas.microsoft.com/office/drawing/2014/main" id="{52165333-E6EB-1C49-90BC-398436CDA2DF}"/>
              </a:ext>
            </a:extLst>
          </p:cNvPr>
          <p:cNvGraphicFramePr>
            <a:graphicFrameLocks noGrp="1"/>
          </p:cNvGraphicFramePr>
          <p:nvPr/>
        </p:nvGraphicFramePr>
        <p:xfrm>
          <a:off x="1371600" y="1447800"/>
          <a:ext cx="6096000" cy="1595439"/>
        </p:xfrm>
        <a:graphic>
          <a:graphicData uri="http://schemas.openxmlformats.org/drawingml/2006/table">
            <a:tbl>
              <a:tblPr/>
              <a:tblGrid>
                <a:gridCol w="221932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250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200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1200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1500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59840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923F8279-CB58-B24C-8A1E-3C196799AF02}"/>
              </a:ext>
            </a:extLst>
          </p:cNvPr>
          <p:cNvSpPr>
            <a:spLocks noGrp="1" noChangeArrowheads="1"/>
          </p:cNvSpPr>
          <p:nvPr>
            <p:ph type="title"/>
          </p:nvPr>
        </p:nvSpPr>
        <p:spPr/>
        <p:txBody>
          <a:bodyPr/>
          <a:lstStyle/>
          <a:p>
            <a:r>
              <a:rPr lang="en-US" altLang="en-US" b="1" dirty="0"/>
              <a:t>Degrees of freedom</a:t>
            </a:r>
          </a:p>
        </p:txBody>
      </p:sp>
      <p:sp>
        <p:nvSpPr>
          <p:cNvPr id="60418" name="Content Placeholder 2">
            <a:extLst>
              <a:ext uri="{FF2B5EF4-FFF2-40B4-BE49-F238E27FC236}">
                <a16:creationId xmlns:a16="http://schemas.microsoft.com/office/drawing/2014/main" id="{C43E3A01-6EF3-0B49-8EA6-EABA943BC72F}"/>
              </a:ext>
            </a:extLst>
          </p:cNvPr>
          <p:cNvSpPr>
            <a:spLocks noGrp="1" noChangeArrowheads="1"/>
          </p:cNvSpPr>
          <p:nvPr>
            <p:ph idx="1"/>
          </p:nvPr>
        </p:nvSpPr>
        <p:spPr/>
        <p:txBody>
          <a:bodyPr>
            <a:normAutofit lnSpcReduction="10000"/>
          </a:bodyPr>
          <a:lstStyle/>
          <a:p>
            <a:r>
              <a:rPr lang="en-US" altLang="en-US"/>
              <a:t>Significance level, p = 0.001</a:t>
            </a:r>
          </a:p>
          <a:p>
            <a:endParaRPr lang="en-US" altLang="en-US"/>
          </a:p>
          <a:p>
            <a:r>
              <a:rPr lang="en-US" altLang="en-US"/>
              <a:t>Number of degrees of freedom is calculated by multiplying the number of rows minus 1 by the number of columns minus 1</a:t>
            </a:r>
          </a:p>
          <a:p>
            <a:pPr lvl="1"/>
            <a:r>
              <a:rPr lang="en-US" altLang="en-US"/>
              <a:t>Degree of freedom = (r -1) x (c-1)</a:t>
            </a:r>
          </a:p>
          <a:p>
            <a:pPr lvl="1"/>
            <a:endParaRPr lang="en-US" altLang="en-US"/>
          </a:p>
          <a:p>
            <a:pPr lvl="1"/>
            <a:r>
              <a:rPr lang="en-US" altLang="en-US"/>
              <a:t>For a 2 x 2 contingency table:</a:t>
            </a:r>
          </a:p>
          <a:p>
            <a:pPr lvl="2"/>
            <a:r>
              <a:rPr lang="en-US" altLang="en-US" sz="2800"/>
              <a:t>(2-1) x (2-1) = 1</a:t>
            </a:r>
          </a:p>
        </p:txBody>
      </p:sp>
    </p:spTree>
    <p:extLst>
      <p:ext uri="{BB962C8B-B14F-4D97-AF65-F5344CB8AC3E}">
        <p14:creationId xmlns:p14="http://schemas.microsoft.com/office/powerpoint/2010/main" val="1301072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1DEA2F64-74EE-4B40-88B4-7632892C9965}"/>
              </a:ext>
            </a:extLst>
          </p:cNvPr>
          <p:cNvSpPr>
            <a:spLocks noGrp="1" noChangeArrowheads="1"/>
          </p:cNvSpPr>
          <p:nvPr>
            <p:ph type="title"/>
          </p:nvPr>
        </p:nvSpPr>
        <p:spPr/>
        <p:txBody>
          <a:bodyPr/>
          <a:lstStyle/>
          <a:p>
            <a:r>
              <a:rPr lang="en-US" altLang="en-US" b="1" dirty="0"/>
              <a:t>Expected Values</a:t>
            </a:r>
          </a:p>
        </p:txBody>
      </p:sp>
      <p:sp>
        <p:nvSpPr>
          <p:cNvPr id="61442" name="Content Placeholder 2">
            <a:extLst>
              <a:ext uri="{FF2B5EF4-FFF2-40B4-BE49-F238E27FC236}">
                <a16:creationId xmlns:a16="http://schemas.microsoft.com/office/drawing/2014/main" id="{5A7352AE-9A57-674F-9019-BFB9E8348E08}"/>
              </a:ext>
            </a:extLst>
          </p:cNvPr>
          <p:cNvSpPr>
            <a:spLocks noGrp="1" noChangeArrowheads="1"/>
          </p:cNvSpPr>
          <p:nvPr>
            <p:ph idx="1"/>
          </p:nvPr>
        </p:nvSpPr>
        <p:spPr>
          <a:xfrm>
            <a:off x="344488" y="1408113"/>
            <a:ext cx="3479800" cy="546100"/>
          </a:xfrm>
        </p:spPr>
        <p:txBody>
          <a:bodyPr/>
          <a:lstStyle/>
          <a:p>
            <a:r>
              <a:rPr lang="en-US" altLang="en-US"/>
              <a:t>Observed Values</a:t>
            </a:r>
          </a:p>
        </p:txBody>
      </p:sp>
      <p:pic>
        <p:nvPicPr>
          <p:cNvPr id="61443" name="Picture 3">
            <a:extLst>
              <a:ext uri="{FF2B5EF4-FFF2-40B4-BE49-F238E27FC236}">
                <a16:creationId xmlns:a16="http://schemas.microsoft.com/office/drawing/2014/main" id="{83346A34-66AD-9345-BF28-973D10EB3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63638"/>
            <a:ext cx="39624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oup 5">
            <a:extLst>
              <a:ext uri="{FF2B5EF4-FFF2-40B4-BE49-F238E27FC236}">
                <a16:creationId xmlns:a16="http://schemas.microsoft.com/office/drawing/2014/main" id="{0AF625ED-A970-2C42-9400-024641CC4EFE}"/>
              </a:ext>
            </a:extLst>
          </p:cNvPr>
          <p:cNvGraphicFramePr>
            <a:graphicFrameLocks noGrp="1"/>
          </p:cNvGraphicFramePr>
          <p:nvPr/>
        </p:nvGraphicFramePr>
        <p:xfrm>
          <a:off x="776288" y="2093913"/>
          <a:ext cx="6096000" cy="1587499"/>
        </p:xfrm>
        <a:graphic>
          <a:graphicData uri="http://schemas.openxmlformats.org/drawingml/2006/table">
            <a:tbl>
              <a:tblPr/>
              <a:tblGrid>
                <a:gridCol w="221932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33526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a:ln>
                          <a:noFill/>
                        </a:ln>
                        <a:solidFill>
                          <a:schemeClr val="tx1"/>
                        </a:solidFill>
                        <a:effectLst/>
                        <a:latin typeface="Tahoma" pitchFamily="34" charset="0"/>
                      </a:endParaRPr>
                    </a:p>
                  </a:txBody>
                  <a:tcPr marT="45710" marB="4571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Play chess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play chess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 (row)</a:t>
                      </a:r>
                    </a:p>
                  </a:txBody>
                  <a:tcPr marT="45710" marB="4571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4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Like science fiction</a:t>
                      </a:r>
                    </a:p>
                  </a:txBody>
                  <a:tcPr marT="45710" marB="4571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250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200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450</a:t>
                      </a:r>
                    </a:p>
                  </a:txBody>
                  <a:tcPr marT="45710" marB="4571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4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like science fiction</a:t>
                      </a:r>
                    </a:p>
                  </a:txBody>
                  <a:tcPr marT="45710" marB="4571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50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1050</a:t>
                      </a:r>
                    </a:p>
                  </a:txBody>
                  <a:tcPr marT="45710" marB="4571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4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Sum(col.)</a:t>
                      </a:r>
                    </a:p>
                  </a:txBody>
                  <a:tcPr marT="45710" marB="4571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300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1200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1500</a:t>
                      </a:r>
                    </a:p>
                  </a:txBody>
                  <a:tcPr marT="45710" marB="4571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Content Placeholder 2">
            <a:extLst>
              <a:ext uri="{FF2B5EF4-FFF2-40B4-BE49-F238E27FC236}">
                <a16:creationId xmlns:a16="http://schemas.microsoft.com/office/drawing/2014/main" id="{63AF9CFF-2C6E-4248-8FA4-641B9FFBF64C}"/>
              </a:ext>
            </a:extLst>
          </p:cNvPr>
          <p:cNvSpPr txBox="1">
            <a:spLocks/>
          </p:cNvSpPr>
          <p:nvPr/>
        </p:nvSpPr>
        <p:spPr bwMode="auto">
          <a:xfrm>
            <a:off x="228600" y="3962400"/>
            <a:ext cx="3479800" cy="546100"/>
          </a:xfrm>
          <a:prstGeom prst="rect">
            <a:avLst/>
          </a:prstGeom>
          <a:noFill/>
          <a:ln>
            <a:noFill/>
          </a:ln>
        </p:spPr>
        <p:txBody>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defRPr/>
            </a:pPr>
            <a:r>
              <a:rPr lang="en-US" kern="0" dirty="0"/>
              <a:t>Expected Values</a:t>
            </a:r>
          </a:p>
        </p:txBody>
      </p:sp>
      <p:graphicFrame>
        <p:nvGraphicFramePr>
          <p:cNvPr id="7" name="Group 5">
            <a:extLst>
              <a:ext uri="{FF2B5EF4-FFF2-40B4-BE49-F238E27FC236}">
                <a16:creationId xmlns:a16="http://schemas.microsoft.com/office/drawing/2014/main" id="{3094F499-6983-184C-9AB2-D23F61276927}"/>
              </a:ext>
            </a:extLst>
          </p:cNvPr>
          <p:cNvGraphicFramePr>
            <a:graphicFrameLocks noGrp="1"/>
          </p:cNvGraphicFramePr>
          <p:nvPr/>
        </p:nvGraphicFramePr>
        <p:xfrm>
          <a:off x="776288" y="4546600"/>
          <a:ext cx="6096000" cy="1589089"/>
        </p:xfrm>
        <a:graphic>
          <a:graphicData uri="http://schemas.openxmlformats.org/drawingml/2006/table">
            <a:tbl>
              <a:tblPr/>
              <a:tblGrid>
                <a:gridCol w="221932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335548">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a:ln>
                          <a:noFill/>
                        </a:ln>
                        <a:solidFill>
                          <a:schemeClr val="tx1"/>
                        </a:solidFill>
                        <a:effectLst/>
                        <a:latin typeface="Tahoma" pitchFamily="34" charset="0"/>
                      </a:endParaRPr>
                    </a:p>
                  </a:txBody>
                  <a:tcPr marT="45757" marB="4575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Play chess</a:t>
                      </a:r>
                    </a:p>
                  </a:txBody>
                  <a:tcPr marT="45757" marB="4575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play chess</a:t>
                      </a:r>
                    </a:p>
                  </a:txBody>
                  <a:tcPr marT="45757" marB="4575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 (row)</a:t>
                      </a:r>
                    </a:p>
                  </a:txBody>
                  <a:tcPr marT="45757" marB="4575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847">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Like science fiction</a:t>
                      </a:r>
                    </a:p>
                  </a:txBody>
                  <a:tcPr marT="45757" marB="4575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90</a:t>
                      </a:r>
                    </a:p>
                  </a:txBody>
                  <a:tcPr marT="45757" marB="4575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360</a:t>
                      </a:r>
                    </a:p>
                  </a:txBody>
                  <a:tcPr marT="45757" marB="4575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450</a:t>
                      </a:r>
                    </a:p>
                  </a:txBody>
                  <a:tcPr marT="45757" marB="4575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847">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Not like science fiction</a:t>
                      </a:r>
                    </a:p>
                  </a:txBody>
                  <a:tcPr marT="45757" marB="4575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210</a:t>
                      </a:r>
                    </a:p>
                  </a:txBody>
                  <a:tcPr marT="45757" marB="4575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840</a:t>
                      </a:r>
                    </a:p>
                  </a:txBody>
                  <a:tcPr marT="45757" marB="4575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1050</a:t>
                      </a:r>
                    </a:p>
                  </a:txBody>
                  <a:tcPr marT="45757" marB="4575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847">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Sum(col.)</a:t>
                      </a:r>
                    </a:p>
                  </a:txBody>
                  <a:tcPr marT="45757" marB="4575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300</a:t>
                      </a:r>
                    </a:p>
                  </a:txBody>
                  <a:tcPr marT="45757" marB="4575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1200</a:t>
                      </a:r>
                    </a:p>
                  </a:txBody>
                  <a:tcPr marT="45757" marB="4575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1500</a:t>
                      </a:r>
                    </a:p>
                  </a:txBody>
                  <a:tcPr marT="45757" marB="4575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40999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DEE1DD06-0891-4D44-9D27-67F0A37A8F8B}"/>
              </a:ext>
            </a:extLst>
          </p:cNvPr>
          <p:cNvSpPr>
            <a:spLocks noGrp="1" noChangeArrowheads="1"/>
          </p:cNvSpPr>
          <p:nvPr>
            <p:ph type="title"/>
          </p:nvPr>
        </p:nvSpPr>
        <p:spPr/>
        <p:txBody>
          <a:bodyPr/>
          <a:lstStyle/>
          <a:p>
            <a:r>
              <a:rPr lang="en-US" altLang="en-US" b="1" dirty="0"/>
              <a:t>Calculation</a:t>
            </a:r>
          </a:p>
        </p:txBody>
      </p:sp>
      <p:sp>
        <p:nvSpPr>
          <p:cNvPr id="62466" name="Content Placeholder 2">
            <a:extLst>
              <a:ext uri="{FF2B5EF4-FFF2-40B4-BE49-F238E27FC236}">
                <a16:creationId xmlns:a16="http://schemas.microsoft.com/office/drawing/2014/main" id="{D8D4BC89-2B6D-DC4D-9441-BA1F2CFB4272}"/>
              </a:ext>
            </a:extLst>
          </p:cNvPr>
          <p:cNvSpPr>
            <a:spLocks noGrp="1" noChangeArrowheads="1"/>
          </p:cNvSpPr>
          <p:nvPr>
            <p:ph idx="1"/>
          </p:nvPr>
        </p:nvSpPr>
        <p:spPr>
          <a:xfrm>
            <a:off x="1524000" y="3810000"/>
            <a:ext cx="7162800" cy="2667000"/>
          </a:xfrm>
        </p:spPr>
        <p:txBody>
          <a:bodyPr/>
          <a:lstStyle/>
          <a:p>
            <a:pPr marL="0" indent="0">
              <a:buFont typeface="Wingdings" pitchFamily="2" charset="2"/>
              <a:buNone/>
            </a:pPr>
            <a:r>
              <a:rPr lang="en-US" altLang="en-US"/>
              <a:t>= </a:t>
            </a:r>
            <a:r>
              <a:rPr lang="en-US" altLang="en-US">
                <a:latin typeface="Microsoft Tai Le" panose="020B0502040204020203" pitchFamily="34" charset="0"/>
                <a:ea typeface="Microsoft Tai Le" panose="020B0502040204020203" pitchFamily="34" charset="0"/>
                <a:cs typeface="Microsoft Tai Le" panose="020B0502040204020203" pitchFamily="34" charset="0"/>
              </a:rPr>
              <a:t>284.44 + 121.90 + 71.11+ 30.48</a:t>
            </a:r>
          </a:p>
          <a:p>
            <a:pPr marL="0" indent="0">
              <a:buFont typeface="Wingdings" pitchFamily="2" charset="2"/>
              <a:buNone/>
            </a:pPr>
            <a:r>
              <a:rPr lang="en-US" altLang="en-US">
                <a:latin typeface="Microsoft Tai Le" panose="020B0502040204020203" pitchFamily="34" charset="0"/>
                <a:ea typeface="Microsoft Tai Le" panose="020B0502040204020203" pitchFamily="34" charset="0"/>
                <a:cs typeface="Microsoft Tai Le" panose="020B0502040204020203" pitchFamily="34" charset="0"/>
              </a:rPr>
              <a:t>= </a:t>
            </a:r>
            <a:r>
              <a:rPr lang="en-US" altLang="en-US" u="sng">
                <a:latin typeface="Microsoft Tai Le" panose="020B0502040204020203" pitchFamily="34" charset="0"/>
                <a:ea typeface="Microsoft Tai Le" panose="020B0502040204020203" pitchFamily="34" charset="0"/>
                <a:cs typeface="Microsoft Tai Le" panose="020B0502040204020203" pitchFamily="34" charset="0"/>
              </a:rPr>
              <a:t>507.93</a:t>
            </a:r>
          </a:p>
        </p:txBody>
      </p:sp>
      <p:graphicFrame>
        <p:nvGraphicFramePr>
          <p:cNvPr id="62467" name="Object 4">
            <a:extLst>
              <a:ext uri="{FF2B5EF4-FFF2-40B4-BE49-F238E27FC236}">
                <a16:creationId xmlns:a16="http://schemas.microsoft.com/office/drawing/2014/main" id="{508621C6-52F5-864D-8C18-9EC248DF895A}"/>
              </a:ext>
            </a:extLst>
          </p:cNvPr>
          <p:cNvGraphicFramePr>
            <a:graphicFrameLocks noChangeAspect="1"/>
          </p:cNvGraphicFramePr>
          <p:nvPr/>
        </p:nvGraphicFramePr>
        <p:xfrm>
          <a:off x="914400" y="1371600"/>
          <a:ext cx="4540250" cy="1011238"/>
        </p:xfrm>
        <a:graphic>
          <a:graphicData uri="http://schemas.openxmlformats.org/presentationml/2006/ole">
            <mc:AlternateContent xmlns:mc="http://schemas.openxmlformats.org/markup-compatibility/2006">
              <mc:Choice xmlns:v="urn:schemas-microsoft-com:vml" Requires="v">
                <p:oleObj name="Equation" r:id="rId3" imgW="47396400" imgH="10236200" progId="Equation.3">
                  <p:embed/>
                </p:oleObj>
              </mc:Choice>
              <mc:Fallback>
                <p:oleObj name="Equation" r:id="rId3" imgW="47396400" imgH="10236200" progId="Equation.3">
                  <p:embed/>
                  <p:pic>
                    <p:nvPicPr>
                      <p:cNvPr id="62467" name="Object 4">
                        <a:extLst>
                          <a:ext uri="{FF2B5EF4-FFF2-40B4-BE49-F238E27FC236}">
                            <a16:creationId xmlns:a16="http://schemas.microsoft.com/office/drawing/2014/main" id="{508621C6-52F5-864D-8C18-9EC248DF8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371600"/>
                        <a:ext cx="4540250"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2468" name="Picture 4">
            <a:extLst>
              <a:ext uri="{FF2B5EF4-FFF2-40B4-BE49-F238E27FC236}">
                <a16:creationId xmlns:a16="http://schemas.microsoft.com/office/drawing/2014/main" id="{154FD2AE-BA43-3B48-9B3C-56149E42A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50" y="2514600"/>
            <a:ext cx="7086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853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81C68901-EF6A-224F-98B2-0622671FDDCB}"/>
              </a:ext>
            </a:extLst>
          </p:cNvPr>
          <p:cNvSpPr>
            <a:spLocks noGrp="1" noChangeArrowheads="1"/>
          </p:cNvSpPr>
          <p:nvPr>
            <p:ph type="title"/>
          </p:nvPr>
        </p:nvSpPr>
        <p:spPr/>
        <p:txBody>
          <a:bodyPr/>
          <a:lstStyle/>
          <a:p>
            <a:r>
              <a:rPr lang="en-US" altLang="en-US" b="1" dirty="0"/>
              <a:t>Table of Critical values</a:t>
            </a:r>
          </a:p>
        </p:txBody>
      </p:sp>
      <p:sp>
        <p:nvSpPr>
          <p:cNvPr id="3" name="Content Placeholder 2">
            <a:extLst>
              <a:ext uri="{FF2B5EF4-FFF2-40B4-BE49-F238E27FC236}">
                <a16:creationId xmlns:a16="http://schemas.microsoft.com/office/drawing/2014/main" id="{09292556-F1A8-A348-A9D0-888F0B13E464}"/>
              </a:ext>
            </a:extLst>
          </p:cNvPr>
          <p:cNvSpPr>
            <a:spLocks noGrp="1" noRot="1" noChangeAspect="1" noMove="1" noResize="1" noEditPoints="1" noAdjustHandles="1" noChangeArrowheads="1" noChangeShapeType="1" noTextEdit="1"/>
          </p:cNvSpPr>
          <p:nvPr>
            <p:ph idx="1"/>
          </p:nvPr>
        </p:nvSpPr>
        <p:spPr>
          <a:blipFill>
            <a:blip r:embed="rId2"/>
            <a:stretch>
              <a:fillRect l="-455" t="-1222" r="-2273"/>
            </a:stretch>
          </a:blipFill>
        </p:spPr>
        <p:txBody>
          <a:bodyPr/>
          <a:lstStyle/>
          <a:p>
            <a:pPr>
              <a:defRPr/>
            </a:pPr>
            <a:r>
              <a:rPr lang="en-US">
                <a:noFill/>
              </a:rPr>
              <a:t> </a:t>
            </a:r>
          </a:p>
        </p:txBody>
      </p:sp>
      <p:grpSp>
        <p:nvGrpSpPr>
          <p:cNvPr id="7" name="Group 6">
            <a:extLst>
              <a:ext uri="{FF2B5EF4-FFF2-40B4-BE49-F238E27FC236}">
                <a16:creationId xmlns:a16="http://schemas.microsoft.com/office/drawing/2014/main" id="{BE2CC9DC-E166-9D4A-97FD-82694BB1900D}"/>
              </a:ext>
            </a:extLst>
          </p:cNvPr>
          <p:cNvGrpSpPr>
            <a:grpSpLocks/>
          </p:cNvGrpSpPr>
          <p:nvPr/>
        </p:nvGrpSpPr>
        <p:grpSpPr bwMode="auto">
          <a:xfrm>
            <a:off x="685800" y="3276600"/>
            <a:ext cx="7315200" cy="2170113"/>
            <a:chOff x="685800" y="3276600"/>
            <a:chExt cx="7315200" cy="2169762"/>
          </a:xfrm>
        </p:grpSpPr>
        <p:pic>
          <p:nvPicPr>
            <p:cNvPr id="63493" name="Picture 4">
              <a:extLst>
                <a:ext uri="{FF2B5EF4-FFF2-40B4-BE49-F238E27FC236}">
                  <a16:creationId xmlns:a16="http://schemas.microsoft.com/office/drawing/2014/main" id="{E3F33353-B8E7-204E-A030-6B73384BD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76600"/>
              <a:ext cx="7315200" cy="216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Oval 5">
              <a:extLst>
                <a:ext uri="{FF2B5EF4-FFF2-40B4-BE49-F238E27FC236}">
                  <a16:creationId xmlns:a16="http://schemas.microsoft.com/office/drawing/2014/main" id="{1C179930-DEAB-3D4C-B5AC-74ED5256F1D4}"/>
                </a:ext>
              </a:extLst>
            </p:cNvPr>
            <p:cNvSpPr>
              <a:spLocks noChangeArrowheads="1"/>
            </p:cNvSpPr>
            <p:nvPr/>
          </p:nvSpPr>
          <p:spPr bwMode="auto">
            <a:xfrm>
              <a:off x="6324600" y="4495800"/>
              <a:ext cx="838200" cy="304800"/>
            </a:xfrm>
            <a:prstGeom prst="ellipse">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folHlink"/>
                </a:buClr>
                <a:buSzPct val="60000"/>
                <a:buFont typeface="Wingdings"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p>
          </p:txBody>
        </p:sp>
      </p:grpSp>
      <p:sp>
        <p:nvSpPr>
          <p:cNvPr id="8" name="Rectangle 7">
            <a:extLst>
              <a:ext uri="{FF2B5EF4-FFF2-40B4-BE49-F238E27FC236}">
                <a16:creationId xmlns:a16="http://schemas.microsoft.com/office/drawing/2014/main" id="{B4329B25-5DE5-0944-A175-7A1AFB734438}"/>
              </a:ext>
            </a:extLst>
          </p:cNvPr>
          <p:cNvSpPr>
            <a:spLocks noChangeArrowheads="1"/>
          </p:cNvSpPr>
          <p:nvPr/>
        </p:nvSpPr>
        <p:spPr bwMode="auto">
          <a:xfrm>
            <a:off x="3048000" y="2235200"/>
            <a:ext cx="1295400" cy="457200"/>
          </a:xfrm>
          <a:prstGeom prst="rect">
            <a:avLst/>
          </a:prstGeom>
          <a:solidFill>
            <a:schemeClr val="accent1"/>
          </a:solidFill>
          <a:ln w="9525" algn="ctr">
            <a:solidFill>
              <a:schemeClr val="tx1"/>
            </a:solidFill>
            <a:miter lim="800000"/>
            <a:headEnd/>
            <a:tailEnd/>
          </a:ln>
        </p:spPr>
        <p:txBody>
          <a:bodyPr wrap="none"/>
          <a:lstStyle>
            <a:lvl1pPr>
              <a:spcBef>
                <a:spcPct val="20000"/>
              </a:spcBef>
              <a:buClr>
                <a:schemeClr val="folHlink"/>
              </a:buClr>
              <a:buSzPct val="60000"/>
              <a:buFont typeface="Wingdings"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t>      ?</a:t>
            </a:r>
          </a:p>
        </p:txBody>
      </p:sp>
    </p:spTree>
    <p:extLst>
      <p:ext uri="{BB962C8B-B14F-4D97-AF65-F5344CB8AC3E}">
        <p14:creationId xmlns:p14="http://schemas.microsoft.com/office/powerpoint/2010/main" val="1038000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0" nodeType="clickEffect">
                                  <p:stCondLst>
                                    <p:cond delay="0"/>
                                  </p:stCondLst>
                                  <p:childTnLst>
                                    <p:animEffect transition="out" filter="checkerboard(across)">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24C17968-6029-5148-8FF5-06AFE0D2BBD5}"/>
              </a:ext>
            </a:extLst>
          </p:cNvPr>
          <p:cNvSpPr>
            <a:spLocks noGrp="1" noChangeArrowheads="1"/>
          </p:cNvSpPr>
          <p:nvPr>
            <p:ph type="title"/>
          </p:nvPr>
        </p:nvSpPr>
        <p:spPr/>
        <p:txBody>
          <a:bodyPr>
            <a:normAutofit fontScale="90000"/>
          </a:bodyPr>
          <a:lstStyle/>
          <a:p>
            <a:r>
              <a:rPr lang="en-US" altLang="en-US" b="1" dirty="0"/>
              <a:t>Make a Decision: Is it Significant?</a:t>
            </a:r>
          </a:p>
        </p:txBody>
      </p:sp>
      <p:sp>
        <p:nvSpPr>
          <p:cNvPr id="64514" name="Content Placeholder 2">
            <a:extLst>
              <a:ext uri="{FF2B5EF4-FFF2-40B4-BE49-F238E27FC236}">
                <a16:creationId xmlns:a16="http://schemas.microsoft.com/office/drawing/2014/main" id="{4E5C50E6-26C6-2647-9A70-350CC1A32992}"/>
              </a:ext>
            </a:extLst>
          </p:cNvPr>
          <p:cNvSpPr>
            <a:spLocks noGrp="1" noChangeArrowheads="1"/>
          </p:cNvSpPr>
          <p:nvPr>
            <p:ph idx="1"/>
          </p:nvPr>
        </p:nvSpPr>
        <p:spPr>
          <a:xfrm>
            <a:off x="457200" y="1600201"/>
            <a:ext cx="8458200" cy="4419600"/>
          </a:xfrm>
        </p:spPr>
        <p:txBody>
          <a:bodyPr>
            <a:normAutofit lnSpcReduction="10000"/>
          </a:bodyPr>
          <a:lstStyle/>
          <a:p>
            <a:r>
              <a:rPr lang="en-US" altLang="en-US" dirty="0"/>
              <a:t>Chi square Test value &gt; table value then REJECT H</a:t>
            </a:r>
            <a:r>
              <a:rPr lang="en-US" altLang="en-US" baseline="-25000" dirty="0"/>
              <a:t>0</a:t>
            </a:r>
          </a:p>
          <a:p>
            <a:endParaRPr lang="en-US" altLang="en-US" baseline="-25000" dirty="0"/>
          </a:p>
          <a:p>
            <a:r>
              <a:rPr lang="en-US" altLang="en-US" dirty="0">
                <a:latin typeface="Microsoft Tai Le" panose="020B0502040204020203" pitchFamily="34" charset="0"/>
                <a:ea typeface="Microsoft Tai Le" panose="020B0502040204020203" pitchFamily="34" charset="0"/>
                <a:cs typeface="Microsoft Tai Le" panose="020B0502040204020203" pitchFamily="34" charset="0"/>
              </a:rPr>
              <a:t>507.93 &gt; 10.828</a:t>
            </a:r>
          </a:p>
          <a:p>
            <a:endParaRPr lang="en-US" altLang="en-US" dirty="0">
              <a:latin typeface="Microsoft Tai Le" panose="020B0502040204020203" pitchFamily="34" charset="0"/>
              <a:ea typeface="Microsoft Tai Le" panose="020B0502040204020203" pitchFamily="34" charset="0"/>
              <a:cs typeface="Microsoft Tai Le" panose="020B0502040204020203" pitchFamily="34" charset="0"/>
            </a:endParaRPr>
          </a:p>
          <a:p>
            <a:r>
              <a:rPr lang="en-US" altLang="en-US" dirty="0">
                <a:latin typeface="Microsoft Tai Le" panose="020B0502040204020203" pitchFamily="34" charset="0"/>
                <a:ea typeface="Microsoft Tai Le" panose="020B0502040204020203" pitchFamily="34" charset="0"/>
                <a:cs typeface="Microsoft Tai Le" panose="020B0502040204020203" pitchFamily="34" charset="0"/>
              </a:rPr>
              <a:t>We reject </a:t>
            </a:r>
            <a:r>
              <a:rPr lang="en-US" altLang="en-US" dirty="0"/>
              <a:t>H</a:t>
            </a:r>
            <a:r>
              <a:rPr lang="en-US" altLang="en-US" baseline="-25000" dirty="0"/>
              <a:t>0 </a:t>
            </a:r>
            <a:r>
              <a:rPr lang="en-US" altLang="en-US" dirty="0"/>
              <a:t>’ Chess Playing or not and preferred reading are independent’</a:t>
            </a:r>
          </a:p>
          <a:p>
            <a:endParaRPr lang="en-US" altLang="en-US" dirty="0">
              <a:latin typeface="Microsoft Tai Le" panose="020B0502040204020203" pitchFamily="34" charset="0"/>
              <a:ea typeface="Microsoft Tai Le" panose="020B0502040204020203" pitchFamily="34" charset="0"/>
              <a:cs typeface="Microsoft Tai Le" panose="020B0502040204020203" pitchFamily="34" charset="0"/>
            </a:endParaRPr>
          </a:p>
          <a:p>
            <a:r>
              <a:rPr lang="en-US" altLang="en-US" dirty="0">
                <a:latin typeface="Microsoft Tai Le" panose="020B0502040204020203" pitchFamily="34" charset="0"/>
                <a:ea typeface="Microsoft Tai Le" panose="020B0502040204020203" pitchFamily="34" charset="0"/>
                <a:cs typeface="Microsoft Tai Le" panose="020B0502040204020203" pitchFamily="34" charset="0"/>
              </a:rPr>
              <a:t>Instead, we  </a:t>
            </a:r>
            <a:r>
              <a:rPr lang="en-US" altLang="en-US" dirty="0"/>
              <a:t>conclude that the two attributes are (strongly) correlated for the given group of people.</a:t>
            </a:r>
          </a:p>
          <a:p>
            <a:endParaRPr lang="en-US" altLang="en-US" dirty="0">
              <a:latin typeface="Microsoft Tai Le" panose="020B0502040204020203" pitchFamily="34" charset="0"/>
              <a:ea typeface="Microsoft Tai Le" panose="020B0502040204020203" pitchFamily="34" charset="0"/>
              <a:cs typeface="Microsoft Tai Le" panose="020B0502040204020203" pitchFamily="34" charset="0"/>
            </a:endParaRPr>
          </a:p>
          <a:p>
            <a:endParaRPr lang="en-US" altLang="en-US" dirty="0"/>
          </a:p>
        </p:txBody>
      </p:sp>
    </p:spTree>
    <p:extLst>
      <p:ext uri="{BB962C8B-B14F-4D97-AF65-F5344CB8AC3E}">
        <p14:creationId xmlns:p14="http://schemas.microsoft.com/office/powerpoint/2010/main" val="318902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6C7952D4-2178-4444-99B4-B1081A138613}"/>
              </a:ext>
            </a:extLst>
          </p:cNvPr>
          <p:cNvSpPr>
            <a:spLocks noGrp="1" noChangeArrowheads="1"/>
          </p:cNvSpPr>
          <p:nvPr>
            <p:ph type="title"/>
          </p:nvPr>
        </p:nvSpPr>
        <p:spPr>
          <a:xfrm>
            <a:off x="685800" y="304800"/>
            <a:ext cx="7793038" cy="609600"/>
          </a:xfrm>
        </p:spPr>
        <p:txBody>
          <a:bodyPr/>
          <a:lstStyle/>
          <a:p>
            <a:r>
              <a:rPr lang="en-US" altLang="en-US" sz="3200" dirty="0"/>
              <a:t>Chi-Square Calculation: An Example</a:t>
            </a:r>
          </a:p>
        </p:txBody>
      </p:sp>
      <p:sp>
        <p:nvSpPr>
          <p:cNvPr id="65538" name="Rectangle 3">
            <a:extLst>
              <a:ext uri="{FF2B5EF4-FFF2-40B4-BE49-F238E27FC236}">
                <a16:creationId xmlns:a16="http://schemas.microsoft.com/office/drawing/2014/main" id="{FD629C65-D6CF-464D-AB45-460947B37C35}"/>
              </a:ext>
            </a:extLst>
          </p:cNvPr>
          <p:cNvSpPr>
            <a:spLocks noGrp="1" noChangeArrowheads="1"/>
          </p:cNvSpPr>
          <p:nvPr>
            <p:ph type="body" sz="half" idx="1"/>
          </p:nvPr>
        </p:nvSpPr>
        <p:spPr>
          <a:xfrm>
            <a:off x="304800" y="1143000"/>
            <a:ext cx="8534400" cy="5029200"/>
          </a:xfrm>
        </p:spPr>
        <p:txBody>
          <a:bodyPr/>
          <a:lstStyle/>
          <a:p>
            <a:pPr>
              <a:lnSpc>
                <a:spcPct val="110000"/>
              </a:lnSpc>
            </a:pPr>
            <a:endParaRPr lang="en-US" altLang="en-US" sz="2400" dirty="0"/>
          </a:p>
          <a:p>
            <a:pPr>
              <a:lnSpc>
                <a:spcPct val="110000"/>
              </a:lnSpc>
            </a:pPr>
            <a:endParaRPr lang="en-US" altLang="en-US" sz="2400" dirty="0"/>
          </a:p>
          <a:p>
            <a:pPr>
              <a:lnSpc>
                <a:spcPct val="110000"/>
              </a:lnSpc>
            </a:pPr>
            <a:endParaRPr lang="en-US" altLang="en-US" sz="2400" dirty="0"/>
          </a:p>
          <a:p>
            <a:pPr>
              <a:lnSpc>
                <a:spcPct val="110000"/>
              </a:lnSpc>
            </a:pPr>
            <a:endParaRPr lang="en-US" altLang="en-US" sz="2400" dirty="0"/>
          </a:p>
          <a:p>
            <a:pPr>
              <a:lnSpc>
                <a:spcPct val="110000"/>
              </a:lnSpc>
            </a:pPr>
            <a:r>
              <a:rPr lang="el-GR" altLang="en-US" sz="2400" dirty="0"/>
              <a:t>Χ</a:t>
            </a:r>
            <a:r>
              <a:rPr lang="en-US" altLang="en-US" sz="2400" baseline="30000" dirty="0"/>
              <a:t>2</a:t>
            </a:r>
            <a:r>
              <a:rPr lang="en-US" altLang="en-US" sz="2400" dirty="0"/>
              <a:t> (chi-square) calculation (numbers in parenthesis are expected counts calculated based on the data distribution in the two categories)</a:t>
            </a:r>
            <a:endParaRPr lang="el-GR" altLang="en-US" sz="2400" dirty="0"/>
          </a:p>
          <a:p>
            <a:pPr>
              <a:lnSpc>
                <a:spcPct val="110000"/>
              </a:lnSpc>
            </a:pPr>
            <a:endParaRPr lang="en-US" altLang="en-US" sz="2400" dirty="0"/>
          </a:p>
          <a:p>
            <a:pPr>
              <a:lnSpc>
                <a:spcPct val="110000"/>
              </a:lnSpc>
            </a:pPr>
            <a:endParaRPr lang="en-US" altLang="en-US" sz="2400" dirty="0"/>
          </a:p>
          <a:p>
            <a:pPr>
              <a:lnSpc>
                <a:spcPct val="110000"/>
              </a:lnSpc>
            </a:pPr>
            <a:r>
              <a:rPr lang="en-US" altLang="en-US" sz="2400" dirty="0"/>
              <a:t>It shows that </a:t>
            </a:r>
            <a:r>
              <a:rPr lang="en-US" altLang="en-US" sz="2400" dirty="0" err="1"/>
              <a:t>like_science_fiction</a:t>
            </a:r>
            <a:r>
              <a:rPr lang="en-US" altLang="en-US" sz="2400" dirty="0"/>
              <a:t> and </a:t>
            </a:r>
            <a:r>
              <a:rPr lang="en-US" altLang="en-US" sz="2400" dirty="0" err="1"/>
              <a:t>play_chess</a:t>
            </a:r>
            <a:r>
              <a:rPr lang="en-US" altLang="en-US" sz="2400" dirty="0"/>
              <a:t> are correlated in the group</a:t>
            </a:r>
          </a:p>
        </p:txBody>
      </p:sp>
      <p:graphicFrame>
        <p:nvGraphicFramePr>
          <p:cNvPr id="65539" name="Object 4">
            <a:extLst>
              <a:ext uri="{FF2B5EF4-FFF2-40B4-BE49-F238E27FC236}">
                <a16:creationId xmlns:a16="http://schemas.microsoft.com/office/drawing/2014/main" id="{F9457A30-C33C-B04D-BC97-669F13160948}"/>
              </a:ext>
            </a:extLst>
          </p:cNvPr>
          <p:cNvGraphicFramePr>
            <a:graphicFrameLocks noGrp="1" noChangeAspect="1"/>
          </p:cNvGraphicFramePr>
          <p:nvPr>
            <p:ph sz="quarter" idx="2"/>
          </p:nvPr>
        </p:nvGraphicFramePr>
        <p:xfrm>
          <a:off x="706438" y="4419600"/>
          <a:ext cx="7772400" cy="744538"/>
        </p:xfrm>
        <a:graphic>
          <a:graphicData uri="http://schemas.openxmlformats.org/presentationml/2006/ole">
            <mc:AlternateContent xmlns:mc="http://schemas.openxmlformats.org/markup-compatibility/2006">
              <mc:Choice xmlns:v="urn:schemas-microsoft-com:vml" Requires="v">
                <p:oleObj name="Equation" r:id="rId3" imgW="100939600" imgH="9652000" progId="Equation.3">
                  <p:embed/>
                </p:oleObj>
              </mc:Choice>
              <mc:Fallback>
                <p:oleObj name="Equation" r:id="rId3" imgW="100939600" imgH="9652000" progId="Equation.3">
                  <p:embed/>
                  <p:pic>
                    <p:nvPicPr>
                      <p:cNvPr id="65539" name="Object 4">
                        <a:extLst>
                          <a:ext uri="{FF2B5EF4-FFF2-40B4-BE49-F238E27FC236}">
                            <a16:creationId xmlns:a16="http://schemas.microsoft.com/office/drawing/2014/main" id="{F9457A30-C33C-B04D-BC97-669F13160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38" y="4419600"/>
                        <a:ext cx="7772400"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7269" name="Group 5">
            <a:extLst>
              <a:ext uri="{FF2B5EF4-FFF2-40B4-BE49-F238E27FC236}">
                <a16:creationId xmlns:a16="http://schemas.microsoft.com/office/drawing/2014/main" id="{349E9FE5-E84C-084D-98DB-D30FA1EFCCD0}"/>
              </a:ext>
            </a:extLst>
          </p:cNvPr>
          <p:cNvGraphicFramePr>
            <a:graphicFrameLocks noGrp="1"/>
          </p:cNvGraphicFramePr>
          <p:nvPr/>
        </p:nvGraphicFramePr>
        <p:xfrm>
          <a:off x="1371600" y="1185861"/>
          <a:ext cx="6096000" cy="1595439"/>
        </p:xfrm>
        <a:graphic>
          <a:graphicData uri="http://schemas.openxmlformats.org/drawingml/2006/table">
            <a:tbl>
              <a:tblPr/>
              <a:tblGrid>
                <a:gridCol w="221932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250(90)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200(360)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Not 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50(210)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1000(840)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1200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1500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86330954"/>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3F1D-069E-4680-8D29-CA7976AF3897}"/>
              </a:ext>
            </a:extLst>
          </p:cNvPr>
          <p:cNvSpPr>
            <a:spLocks noGrp="1"/>
          </p:cNvSpPr>
          <p:nvPr>
            <p:ph type="title"/>
          </p:nvPr>
        </p:nvSpPr>
        <p:spPr/>
        <p:txBody>
          <a:bodyPr/>
          <a:lstStyle/>
          <a:p>
            <a:r>
              <a:rPr lang="en-US" dirty="0"/>
              <a:t>Outline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3D4E4C4-3FA6-4CB3-97C3-C2DA949E227E}"/>
                  </a:ext>
                </a:extLst>
              </p:cNvPr>
              <p:cNvSpPr>
                <a:spLocks noGrp="1"/>
              </p:cNvSpPr>
              <p:nvPr>
                <p:ph idx="1"/>
              </p:nvPr>
            </p:nvSpPr>
            <p:spPr>
              <a:xfrm>
                <a:off x="457200" y="1447800"/>
                <a:ext cx="8229600" cy="4724399"/>
              </a:xfrm>
            </p:spPr>
            <p:txBody>
              <a:bodyPr>
                <a:normAutofit fontScale="85000" lnSpcReduction="10000"/>
              </a:bodyPr>
              <a:lstStyle/>
              <a:p>
                <a:r>
                  <a:rPr lang="en-US" sz="3200" b="0" i="0" u="none" strike="noStrike" baseline="0" dirty="0">
                    <a:latin typeface="+mn-lt"/>
                  </a:rPr>
                  <a:t>The </a:t>
                </a:r>
                <a14:m>
                  <m:oMath xmlns:m="http://schemas.openxmlformats.org/officeDocument/2006/math">
                    <m:sSup>
                      <m:sSupPr>
                        <m:ctrlPr>
                          <a:rPr lang="en-US" sz="3200" b="0" i="1" u="none" strike="noStrike" baseline="0" smtClean="0">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𝜒</m:t>
                        </m:r>
                      </m:e>
                      <m:sup>
                        <m:r>
                          <a:rPr lang="en-US" sz="3200" b="0" i="1" u="none" strike="noStrike" baseline="0" smtClean="0">
                            <a:latin typeface="Cambria Math" panose="02040503050406030204" pitchFamily="18" charset="0"/>
                            <a:ea typeface="Cambria Math" panose="02040503050406030204" pitchFamily="18" charset="0"/>
                          </a:rPr>
                          <m:t>2</m:t>
                        </m:r>
                      </m:sup>
                    </m:sSup>
                  </m:oMath>
                </a14:m>
                <a:r>
                  <a:rPr lang="en-US" sz="3200" b="0" i="0" u="none" strike="noStrike" baseline="0" dirty="0">
                    <a:latin typeface="+mn-lt"/>
                  </a:rPr>
                  <a:t> </a:t>
                </a:r>
                <a:r>
                  <a:rPr lang="en-US" sz="3200" dirty="0">
                    <a:latin typeface="+mn-lt"/>
                  </a:rPr>
                  <a:t>go</a:t>
                </a:r>
                <a:r>
                  <a:rPr lang="en-US" sz="3200" b="0" i="0" u="none" strike="noStrike" baseline="0" dirty="0">
                    <a:latin typeface="+mn-lt"/>
                  </a:rPr>
                  <a:t>odness-of-fit test</a:t>
                </a:r>
              </a:p>
              <a:p>
                <a:r>
                  <a:rPr lang="en-US" sz="3200" b="0" i="0" u="none" strike="noStrike" baseline="0" dirty="0">
                    <a:latin typeface="+mn-lt"/>
                  </a:rPr>
                  <a:t>The </a:t>
                </a:r>
                <a14:m>
                  <m:oMath xmlns:m="http://schemas.openxmlformats.org/officeDocument/2006/math">
                    <m:sSup>
                      <m:sSupPr>
                        <m:ctrlPr>
                          <a:rPr lang="en-US" sz="3200" b="0" i="1" u="none" strike="noStrike" baseline="0" smtClean="0">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𝜒</m:t>
                        </m:r>
                      </m:e>
                      <m:sup>
                        <m:r>
                          <a:rPr lang="en-US" sz="3200" b="0" i="1" u="none" strike="noStrike" baseline="0" smtClean="0">
                            <a:latin typeface="Cambria Math" panose="02040503050406030204" pitchFamily="18" charset="0"/>
                            <a:ea typeface="Cambria Math" panose="02040503050406030204" pitchFamily="18" charset="0"/>
                          </a:rPr>
                          <m:t>2</m:t>
                        </m:r>
                      </m:sup>
                    </m:sSup>
                    <m:r>
                      <a:rPr lang="en-US" sz="3200" b="0" i="1" u="none" strike="noStrike" baseline="0" smtClean="0">
                        <a:latin typeface="Cambria Math" panose="02040503050406030204" pitchFamily="18" charset="0"/>
                        <a:ea typeface="Cambria Math" panose="02040503050406030204" pitchFamily="18" charset="0"/>
                      </a:rPr>
                      <m:t> </m:t>
                    </m:r>
                  </m:oMath>
                </a14:m>
                <a:r>
                  <a:rPr lang="en-US" sz="3200" b="0" i="0" u="none" strike="noStrike" baseline="0" dirty="0">
                    <a:latin typeface="+mn-lt"/>
                  </a:rPr>
                  <a:t>test of independence (or association)</a:t>
                </a:r>
              </a:p>
              <a:p>
                <a:r>
                  <a:rPr lang="en-US" sz="3200" b="0" i="0" u="none" strike="noStrike" baseline="0" dirty="0">
                    <a:latin typeface="+mn-lt"/>
                  </a:rPr>
                  <a:t>The continuity correction</a:t>
                </a:r>
              </a:p>
              <a:p>
                <a:r>
                  <a:rPr lang="en-US" sz="3200" b="0" i="0" u="none" strike="noStrike" baseline="0" dirty="0">
                    <a:latin typeface="+mn-lt"/>
                  </a:rPr>
                  <a:t>Effect size</a:t>
                </a:r>
              </a:p>
              <a:p>
                <a:r>
                  <a:rPr lang="en-US" sz="3200" b="0" i="0" u="none" strike="noStrike" baseline="0" dirty="0">
                    <a:latin typeface="+mn-lt"/>
                  </a:rPr>
                  <a:t>Assumptions of the test(s)</a:t>
                </a:r>
              </a:p>
              <a:p>
                <a:r>
                  <a:rPr lang="en-US" sz="3200" b="0" i="0" u="none" strike="noStrike" baseline="0" dirty="0">
                    <a:latin typeface="+mn-lt"/>
                  </a:rPr>
                  <a:t>The most typical way to do chi-square tests in R</a:t>
                </a:r>
              </a:p>
              <a:p>
                <a:r>
                  <a:rPr lang="en-US" sz="3200" b="0" i="0" u="none" strike="noStrike" baseline="0" dirty="0">
                    <a:latin typeface="+mn-lt"/>
                  </a:rPr>
                  <a:t>The Fisher exact test</a:t>
                </a:r>
              </a:p>
              <a:p>
                <a:r>
                  <a:rPr lang="en-US" sz="3200" b="0" i="0" u="none" strike="noStrike" baseline="0" dirty="0">
                    <a:latin typeface="+mn-lt"/>
                  </a:rPr>
                  <a:t>The </a:t>
                </a:r>
                <a:r>
                  <a:rPr lang="en-US" sz="3200" b="0" i="0" u="none" strike="noStrike" baseline="0" dirty="0" err="1">
                    <a:latin typeface="+mn-lt"/>
                  </a:rPr>
                  <a:t>McNemar</a:t>
                </a:r>
                <a:r>
                  <a:rPr lang="en-US" sz="3200" b="0" i="0" u="none" strike="noStrike" baseline="0" dirty="0">
                    <a:latin typeface="+mn-lt"/>
                  </a:rPr>
                  <a:t> test</a:t>
                </a:r>
              </a:p>
              <a:p>
                <a:r>
                  <a:rPr lang="en-US" sz="3200" b="0" i="0" u="none" strike="noStrike" baseline="0" dirty="0">
                    <a:latin typeface="+mn-lt"/>
                  </a:rPr>
                  <a:t>What's the difference between </a:t>
                </a:r>
                <a:r>
                  <a:rPr lang="en-US" sz="3200" b="0" i="0" u="none" strike="noStrike" baseline="0" dirty="0" err="1">
                    <a:latin typeface="+mn-lt"/>
                  </a:rPr>
                  <a:t>McNemar</a:t>
                </a:r>
                <a:r>
                  <a:rPr lang="en-US" sz="3200" b="0" i="0" u="none" strike="noStrike" baseline="0" dirty="0">
                    <a:latin typeface="+mn-lt"/>
                  </a:rPr>
                  <a:t> and independence?</a:t>
                </a:r>
              </a:p>
              <a:p>
                <a:endParaRPr lang="en-US" sz="3200" dirty="0">
                  <a:latin typeface="+mn-lt"/>
                </a:endParaRPr>
              </a:p>
              <a:p>
                <a:endParaRPr lang="en-US" sz="3200" b="0" i="0" u="none" strike="noStrike" baseline="0" dirty="0">
                  <a:latin typeface="+mn-lt"/>
                </a:endParaRPr>
              </a:p>
              <a:p>
                <a:endParaRPr lang="en-US" sz="3200" dirty="0">
                  <a:latin typeface="+mn-lt"/>
                </a:endParaRPr>
              </a:p>
              <a:p>
                <a:endParaRPr lang="en-US" sz="3200" b="0" i="0" u="none" strike="noStrike" baseline="0" dirty="0">
                  <a:latin typeface="+mn-lt"/>
                </a:endParaRPr>
              </a:p>
            </p:txBody>
          </p:sp>
        </mc:Choice>
        <mc:Fallback xmlns="">
          <p:sp>
            <p:nvSpPr>
              <p:cNvPr id="3" name="Content Placeholder 2">
                <a:extLst>
                  <a:ext uri="{FF2B5EF4-FFF2-40B4-BE49-F238E27FC236}">
                    <a16:creationId xmlns:a16="http://schemas.microsoft.com/office/drawing/2014/main" id="{E3D4E4C4-3FA6-4CB3-97C3-C2DA949E227E}"/>
                  </a:ext>
                </a:extLst>
              </p:cNvPr>
              <p:cNvSpPr>
                <a:spLocks noGrp="1" noRot="1" noChangeAspect="1" noMove="1" noResize="1" noEditPoints="1" noAdjustHandles="1" noChangeArrowheads="1" noChangeShapeType="1" noTextEdit="1"/>
              </p:cNvSpPr>
              <p:nvPr>
                <p:ph idx="1"/>
              </p:nvPr>
            </p:nvSpPr>
            <p:spPr>
              <a:xfrm>
                <a:off x="457200" y="1447800"/>
                <a:ext cx="8229600" cy="4724399"/>
              </a:xfrm>
              <a:blipFill>
                <a:blip r:embed="rId3"/>
                <a:stretch>
                  <a:fillRect l="-1259" t="-2067"/>
                </a:stretch>
              </a:blipFill>
            </p:spPr>
            <p:txBody>
              <a:bodyPr/>
              <a:lstStyle/>
              <a:p>
                <a:r>
                  <a:rPr lang="en-US">
                    <a:noFill/>
                  </a:rPr>
                  <a:t> </a:t>
                </a:r>
              </a:p>
            </p:txBody>
          </p:sp>
        </mc:Fallback>
      </mc:AlternateContent>
    </p:spTree>
    <p:extLst>
      <p:ext uri="{BB962C8B-B14F-4D97-AF65-F5344CB8AC3E}">
        <p14:creationId xmlns:p14="http://schemas.microsoft.com/office/powerpoint/2010/main" val="76332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5CAEA216-DD2C-D64A-9A64-5DE0EA0DAE6F}"/>
              </a:ext>
            </a:extLst>
          </p:cNvPr>
          <p:cNvSpPr>
            <a:spLocks noGrp="1" noChangeArrowheads="1"/>
          </p:cNvSpPr>
          <p:nvPr>
            <p:ph type="title"/>
          </p:nvPr>
        </p:nvSpPr>
        <p:spPr/>
        <p:txBody>
          <a:bodyPr>
            <a:normAutofit fontScale="90000"/>
          </a:bodyPr>
          <a:lstStyle/>
          <a:p>
            <a:r>
              <a:rPr lang="en-US" altLang="en-US"/>
              <a:t>Chi Square Distribution</a:t>
            </a:r>
          </a:p>
        </p:txBody>
      </p:sp>
      <p:sp>
        <p:nvSpPr>
          <p:cNvPr id="67586" name="Date Placeholder 5">
            <a:extLst>
              <a:ext uri="{FF2B5EF4-FFF2-40B4-BE49-F238E27FC236}">
                <a16:creationId xmlns:a16="http://schemas.microsoft.com/office/drawing/2014/main" id="{14AB8361-B09A-5B49-91C0-5513083C83AA}"/>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fld id="{9A496972-21C2-7445-97B1-07B40D344925}" type="datetime4">
              <a:rPr lang="en-US" altLang="en-US" sz="1200" smtClean="0">
                <a:ea typeface="ＭＳ Ｐゴシック" panose="020B0600070205080204" pitchFamily="34" charset="-128"/>
              </a:rPr>
              <a:pPr>
                <a:spcBef>
                  <a:spcPct val="0"/>
                </a:spcBef>
                <a:buClrTx/>
                <a:buSzTx/>
                <a:buFontTx/>
                <a:buNone/>
              </a:pPr>
              <a:t>May 2, 2024</a:t>
            </a:fld>
            <a:endParaRPr lang="en-US" altLang="en-US" sz="1200">
              <a:ea typeface="ＭＳ Ｐゴシック" panose="020B0600070205080204" pitchFamily="34" charset="-128"/>
            </a:endParaRPr>
          </a:p>
        </p:txBody>
      </p:sp>
      <p:sp>
        <p:nvSpPr>
          <p:cNvPr id="67587" name="Footer Placeholder 6">
            <a:extLst>
              <a:ext uri="{FF2B5EF4-FFF2-40B4-BE49-F238E27FC236}">
                <a16:creationId xmlns:a16="http://schemas.microsoft.com/office/drawing/2014/main" id="{53CEAC76-4828-144B-B5F0-6ABC8986D46E}"/>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200">
                <a:ea typeface="ＭＳ Ｐゴシック" panose="020B0600070205080204" pitchFamily="34" charset="-128"/>
              </a:rPr>
              <a:t>Data Mining: Concepts and Techniques</a:t>
            </a:r>
          </a:p>
        </p:txBody>
      </p:sp>
      <p:sp>
        <p:nvSpPr>
          <p:cNvPr id="67588" name="Slide Number Placeholder 7">
            <a:extLst>
              <a:ext uri="{FF2B5EF4-FFF2-40B4-BE49-F238E27FC236}">
                <a16:creationId xmlns:a16="http://schemas.microsoft.com/office/drawing/2014/main" id="{1D8170C6-42BF-0741-8E40-13ED76D12A7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fld id="{CE9C8BA7-F115-4F40-ADEF-8211BA249598}" type="slidenum">
              <a:rPr lang="en-US" altLang="en-US" sz="1200">
                <a:ea typeface="ＭＳ Ｐゴシック" panose="020B0600070205080204" pitchFamily="34" charset="-128"/>
              </a:rPr>
              <a:pPr>
                <a:spcBef>
                  <a:spcPct val="0"/>
                </a:spcBef>
                <a:buClrTx/>
                <a:buSzTx/>
                <a:buFontTx/>
                <a:buNone/>
              </a:pPr>
              <a:t>30</a:t>
            </a:fld>
            <a:endParaRPr lang="en-US" altLang="en-US" sz="1200">
              <a:ea typeface="ＭＳ Ｐゴシック" panose="020B0600070205080204" pitchFamily="34" charset="-128"/>
            </a:endParaRPr>
          </a:p>
        </p:txBody>
      </p:sp>
      <p:pic>
        <p:nvPicPr>
          <p:cNvPr id="67589" name="Picture 5">
            <a:extLst>
              <a:ext uri="{FF2B5EF4-FFF2-40B4-BE49-F238E27FC236}">
                <a16:creationId xmlns:a16="http://schemas.microsoft.com/office/drawing/2014/main" id="{5248E652-A4EE-014D-B3B8-2BA3203A1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575" y="902368"/>
            <a:ext cx="58134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1">
            <a:extLst>
              <a:ext uri="{FF2B5EF4-FFF2-40B4-BE49-F238E27FC236}">
                <a16:creationId xmlns:a16="http://schemas.microsoft.com/office/drawing/2014/main" id="{E3EBC6F6-4A25-4744-A15E-0F5EC5967D33}"/>
              </a:ext>
            </a:extLst>
          </p:cNvPr>
          <p:cNvSpPr txBox="1">
            <a:spLocks noChangeArrowheads="1"/>
          </p:cNvSpPr>
          <p:nvPr/>
        </p:nvSpPr>
        <p:spPr bwMode="auto">
          <a:xfrm>
            <a:off x="1783556" y="4744244"/>
            <a:ext cx="6338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ea typeface="ＭＳ Ｐゴシック" panose="020B0600070205080204" pitchFamily="34" charset="-128"/>
              </a:rPr>
              <a:t>Degree of freedom = 1  (e.g., (</a:t>
            </a:r>
            <a:r>
              <a:rPr lang="en-US" altLang="en-US" sz="2400" i="1" dirty="0">
                <a:ea typeface="ＭＳ Ｐゴシック" panose="020B0600070205080204" pitchFamily="34" charset="-128"/>
              </a:rPr>
              <a:t>r</a:t>
            </a:r>
            <a:r>
              <a:rPr lang="en-US" altLang="en-US" sz="2400" dirty="0">
                <a:ea typeface="ＭＳ Ｐゴシック" panose="020B0600070205080204" pitchFamily="34" charset="-128"/>
              </a:rPr>
              <a:t> − 1)(</a:t>
            </a:r>
            <a:r>
              <a:rPr lang="en-US" altLang="en-US" sz="2400" i="1" dirty="0">
                <a:ea typeface="ＭＳ Ｐゴシック" panose="020B0600070205080204" pitchFamily="34" charset="-128"/>
              </a:rPr>
              <a:t>c</a:t>
            </a:r>
            <a:r>
              <a:rPr lang="en-US" altLang="en-US" sz="2400" dirty="0">
                <a:ea typeface="ＭＳ Ｐゴシック" panose="020B0600070205080204" pitchFamily="34" charset="-128"/>
              </a:rPr>
              <a:t> − 1))</a:t>
            </a:r>
          </a:p>
          <a:p>
            <a:pPr eaLnBrk="1" hangingPunct="1">
              <a:spcBef>
                <a:spcPct val="0"/>
              </a:spcBef>
              <a:buClrTx/>
              <a:buSzTx/>
              <a:buFontTx/>
              <a:buNone/>
            </a:pPr>
            <a:endParaRPr lang="en-US" altLang="en-US" sz="2400" dirty="0">
              <a:ea typeface="ＭＳ Ｐゴシック" panose="020B0600070205080204" pitchFamily="34" charset="-128"/>
            </a:endParaRPr>
          </a:p>
          <a:p>
            <a:pPr eaLnBrk="1" hangingPunct="1">
              <a:spcBef>
                <a:spcPct val="0"/>
              </a:spcBef>
              <a:buClrTx/>
              <a:buSzTx/>
              <a:buFontTx/>
              <a:buNone/>
            </a:pPr>
            <a:r>
              <a:rPr lang="en-US" altLang="en-US" sz="2400" dirty="0">
                <a:ea typeface="ＭＳ Ｐゴシック" panose="020B0600070205080204" pitchFamily="34" charset="-128"/>
              </a:rPr>
              <a:t>For 0.001 significance, threshold = 10.828</a:t>
            </a:r>
          </a:p>
        </p:txBody>
      </p:sp>
      <p:sp>
        <p:nvSpPr>
          <p:cNvPr id="67591" name="Rectangle 1">
            <a:extLst>
              <a:ext uri="{FF2B5EF4-FFF2-40B4-BE49-F238E27FC236}">
                <a16:creationId xmlns:a16="http://schemas.microsoft.com/office/drawing/2014/main" id="{D515DBE9-F709-A046-B95B-11996F9BDE07}"/>
              </a:ext>
            </a:extLst>
          </p:cNvPr>
          <p:cNvSpPr>
            <a:spLocks noChangeArrowheads="1"/>
          </p:cNvSpPr>
          <p:nvPr/>
        </p:nvSpPr>
        <p:spPr bwMode="auto">
          <a:xfrm>
            <a:off x="2667000" y="5944394"/>
            <a:ext cx="457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100" dirty="0">
                <a:ea typeface="ＭＳ Ｐゴシック" panose="020B0600070205080204" pitchFamily="34" charset="-128"/>
                <a:hlinkClick r:id="rId4"/>
              </a:rPr>
              <a:t>http://en.wikipedia.org/wiki/Pearson's_chi-squared_test</a:t>
            </a:r>
            <a:endParaRPr lang="en-US" altLang="en-US" sz="1100" dirty="0">
              <a:ea typeface="ＭＳ Ｐゴシック" panose="020B0600070205080204" pitchFamily="34" charset="-128"/>
            </a:endParaRPr>
          </a:p>
        </p:txBody>
      </p:sp>
    </p:spTree>
    <p:extLst>
      <p:ext uri="{BB962C8B-B14F-4D97-AF65-F5344CB8AC3E}">
        <p14:creationId xmlns:p14="http://schemas.microsoft.com/office/powerpoint/2010/main" val="1489840763"/>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1FD5-FB5C-6372-4860-413A212A8BD8}"/>
              </a:ext>
            </a:extLst>
          </p:cNvPr>
          <p:cNvSpPr>
            <a:spLocks noGrp="1"/>
          </p:cNvSpPr>
          <p:nvPr>
            <p:ph type="title"/>
          </p:nvPr>
        </p:nvSpPr>
        <p:spPr/>
        <p:txBody>
          <a:bodyPr>
            <a:normAutofit/>
          </a:bodyPr>
          <a:lstStyle/>
          <a:p>
            <a:r>
              <a:rPr lang="en-US" b="1" i="0" u="none" strike="noStrike" dirty="0">
                <a:effectLst/>
                <a:latin typeface="Helvetica" pitchFamily="2" charset="0"/>
              </a:rPr>
              <a:t>Chi-Square Statistic</a:t>
            </a:r>
            <a:endParaRPr lang="en-US" b="1" dirty="0"/>
          </a:p>
        </p:txBody>
      </p:sp>
      <p:sp>
        <p:nvSpPr>
          <p:cNvPr id="3" name="Content Placeholder 2">
            <a:extLst>
              <a:ext uri="{FF2B5EF4-FFF2-40B4-BE49-F238E27FC236}">
                <a16:creationId xmlns:a16="http://schemas.microsoft.com/office/drawing/2014/main" id="{CF3FF1C3-39CF-BFB8-D41C-CCF279AF7C10}"/>
              </a:ext>
            </a:extLst>
          </p:cNvPr>
          <p:cNvSpPr>
            <a:spLocks noGrp="1"/>
          </p:cNvSpPr>
          <p:nvPr>
            <p:ph idx="1"/>
          </p:nvPr>
        </p:nvSpPr>
        <p:spPr/>
        <p:txBody>
          <a:bodyPr>
            <a:normAutofit fontScale="92500" lnSpcReduction="20000"/>
          </a:bodyPr>
          <a:lstStyle/>
          <a:p>
            <a:pPr marL="285750" indent="-285750" algn="just">
              <a:buFont typeface="Arial" panose="020B0604020202020204" pitchFamily="34" charset="0"/>
              <a:buChar char="•"/>
            </a:pPr>
            <a:r>
              <a:rPr lang="en-US" sz="2800" b="0" i="0" u="none" strike="noStrike" baseline="0" dirty="0">
                <a:solidFill>
                  <a:srgbClr val="000000"/>
                </a:solidFill>
                <a:latin typeface="Arial" panose="020B0604020202020204" pitchFamily="34" charset="0"/>
                <a:cs typeface="Arial" panose="020B0604020202020204" pitchFamily="34" charset="0"/>
              </a:rPr>
              <a:t>The chi-square goodness of fit test is used when you have a table of observed frequencies of different categories; and the null hypothesis gives you a set of “known" probabilities to compare them to. You can either use the </a:t>
            </a:r>
            <a:r>
              <a:rPr lang="en-US" sz="2400" b="0" i="0" u="none" strike="noStrike" baseline="0" dirty="0" err="1">
                <a:solidFill>
                  <a:srgbClr val="000080"/>
                </a:solidFill>
                <a:latin typeface="Arial" panose="020B0604020202020204" pitchFamily="34" charset="0"/>
                <a:cs typeface="Arial" panose="020B0604020202020204" pitchFamily="34" charset="0"/>
              </a:rPr>
              <a:t>goodnessOfFitTest</a:t>
            </a:r>
            <a:r>
              <a:rPr lang="en-US" sz="2400" b="0" i="0" u="none" strike="noStrike" baseline="0" dirty="0">
                <a:solidFill>
                  <a:srgbClr val="000080"/>
                </a:solidFill>
                <a:latin typeface="Arial" panose="020B0604020202020204" pitchFamily="34" charset="0"/>
                <a:cs typeface="Arial" panose="020B0604020202020204" pitchFamily="34" charset="0"/>
              </a:rPr>
              <a:t>() </a:t>
            </a:r>
            <a:r>
              <a:rPr lang="en-US" sz="2800" b="0" i="0" u="none" strike="noStrike" baseline="0" dirty="0">
                <a:solidFill>
                  <a:srgbClr val="000000"/>
                </a:solidFill>
                <a:latin typeface="Arial" panose="020B0604020202020204" pitchFamily="34" charset="0"/>
                <a:cs typeface="Arial" panose="020B0604020202020204" pitchFamily="34" charset="0"/>
              </a:rPr>
              <a:t>function in the </a:t>
            </a:r>
            <a:r>
              <a:rPr lang="en-US" sz="2400" b="0" i="0" u="none" strike="noStrike" baseline="0" dirty="0" err="1">
                <a:solidFill>
                  <a:srgbClr val="000080"/>
                </a:solidFill>
                <a:latin typeface="Arial" panose="020B0604020202020204" pitchFamily="34" charset="0"/>
                <a:cs typeface="Arial" panose="020B0604020202020204" pitchFamily="34" charset="0"/>
              </a:rPr>
              <a:t>lsr</a:t>
            </a:r>
            <a:r>
              <a:rPr lang="en-US" sz="2400" b="0" i="0" u="none" strike="noStrike" baseline="0" dirty="0">
                <a:solidFill>
                  <a:srgbClr val="000080"/>
                </a:solidFill>
                <a:latin typeface="Arial" panose="020B0604020202020204" pitchFamily="34" charset="0"/>
                <a:cs typeface="Arial" panose="020B0604020202020204" pitchFamily="34" charset="0"/>
              </a:rPr>
              <a:t> </a:t>
            </a:r>
            <a:r>
              <a:rPr lang="en-US" sz="2800" b="0" i="0" u="none" strike="noStrike" baseline="0" dirty="0">
                <a:solidFill>
                  <a:srgbClr val="000000"/>
                </a:solidFill>
                <a:latin typeface="Arial" panose="020B0604020202020204" pitchFamily="34" charset="0"/>
                <a:cs typeface="Arial" panose="020B0604020202020204" pitchFamily="34" charset="0"/>
              </a:rPr>
              <a:t>package to run this test, or the </a:t>
            </a:r>
            <a:r>
              <a:rPr lang="en-US" sz="2400" b="0" i="0" u="none" strike="noStrike" baseline="0" dirty="0" err="1">
                <a:solidFill>
                  <a:srgbClr val="000080"/>
                </a:solidFill>
                <a:latin typeface="Arial" panose="020B0604020202020204" pitchFamily="34" charset="0"/>
                <a:cs typeface="Arial" panose="020B0604020202020204" pitchFamily="34" charset="0"/>
              </a:rPr>
              <a:t>chisq.test</a:t>
            </a:r>
            <a:r>
              <a:rPr lang="en-US" sz="2400" b="0" i="0" u="none" strike="noStrike" baseline="0" dirty="0">
                <a:solidFill>
                  <a:srgbClr val="000080"/>
                </a:solidFill>
                <a:latin typeface="Arial" panose="020B0604020202020204" pitchFamily="34" charset="0"/>
                <a:cs typeface="Arial" panose="020B0604020202020204" pitchFamily="34" charset="0"/>
              </a:rPr>
              <a:t>() </a:t>
            </a:r>
            <a:r>
              <a:rPr lang="en-US" sz="2800" b="0" i="0" u="none" strike="noStrike" baseline="0" dirty="0">
                <a:solidFill>
                  <a:srgbClr val="000000"/>
                </a:solidFill>
                <a:latin typeface="Arial" panose="020B0604020202020204" pitchFamily="34" charset="0"/>
                <a:cs typeface="Arial" panose="020B0604020202020204" pitchFamily="34" charset="0"/>
              </a:rPr>
              <a:t>function.</a:t>
            </a:r>
          </a:p>
          <a:p>
            <a:pPr marL="285750" indent="-285750" algn="just">
              <a:buFont typeface="Arial" panose="020B0604020202020204" pitchFamily="34" charset="0"/>
              <a:buChar char="•"/>
            </a:pPr>
            <a:endParaRPr lang="en-US" sz="2800" b="0" i="0" u="none" strike="noStrike" baseline="0" dirty="0">
              <a:solidFill>
                <a:srgbClr val="000000"/>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800" b="0" i="0" u="none" strike="noStrike" baseline="0" dirty="0">
                <a:solidFill>
                  <a:srgbClr val="000000"/>
                </a:solidFill>
                <a:latin typeface="Arial" panose="020B0604020202020204" pitchFamily="34" charset="0"/>
                <a:cs typeface="Arial" panose="020B0604020202020204" pitchFamily="34" charset="0"/>
              </a:rPr>
              <a:t> The chi-square test of independence is used when you have a contingency table (cross-tabulation) of two categorical variables. The null hypothesis is that there is no relationship/ association between the variables. You can either use the </a:t>
            </a:r>
            <a:r>
              <a:rPr lang="en-US" sz="2400" b="0" i="0" u="none" strike="noStrike" baseline="0" dirty="0" err="1">
                <a:solidFill>
                  <a:srgbClr val="000080"/>
                </a:solidFill>
                <a:latin typeface="Arial" panose="020B0604020202020204" pitchFamily="34" charset="0"/>
                <a:cs typeface="Arial" panose="020B0604020202020204" pitchFamily="34" charset="0"/>
              </a:rPr>
              <a:t>associationTest</a:t>
            </a:r>
            <a:r>
              <a:rPr lang="en-US" sz="2400" b="0" i="0" u="none" strike="noStrike" baseline="0" dirty="0">
                <a:solidFill>
                  <a:srgbClr val="000080"/>
                </a:solidFill>
                <a:latin typeface="Arial" panose="020B0604020202020204" pitchFamily="34" charset="0"/>
                <a:cs typeface="Arial" panose="020B0604020202020204" pitchFamily="34" charset="0"/>
              </a:rPr>
              <a:t>() </a:t>
            </a:r>
            <a:r>
              <a:rPr lang="en-US" sz="2800" b="0" i="0" u="none" strike="noStrike" baseline="0" dirty="0">
                <a:solidFill>
                  <a:srgbClr val="000000"/>
                </a:solidFill>
                <a:latin typeface="Arial" panose="020B0604020202020204" pitchFamily="34" charset="0"/>
                <a:cs typeface="Arial" panose="020B0604020202020204" pitchFamily="34" charset="0"/>
              </a:rPr>
              <a:t>function in the </a:t>
            </a:r>
            <a:r>
              <a:rPr lang="en-US" sz="2400" b="0" i="0" u="none" strike="noStrike" baseline="0" dirty="0" err="1">
                <a:solidFill>
                  <a:srgbClr val="000080"/>
                </a:solidFill>
                <a:latin typeface="Arial" panose="020B0604020202020204" pitchFamily="34" charset="0"/>
                <a:cs typeface="Arial" panose="020B0604020202020204" pitchFamily="34" charset="0"/>
              </a:rPr>
              <a:t>lsr</a:t>
            </a:r>
            <a:r>
              <a:rPr lang="en-US" sz="2400" b="0" i="0" u="none" strike="noStrike" baseline="0" dirty="0">
                <a:solidFill>
                  <a:srgbClr val="000080"/>
                </a:solidFill>
                <a:latin typeface="Arial" panose="020B0604020202020204" pitchFamily="34" charset="0"/>
                <a:cs typeface="Arial" panose="020B0604020202020204" pitchFamily="34" charset="0"/>
              </a:rPr>
              <a:t> </a:t>
            </a:r>
            <a:r>
              <a:rPr lang="en-US" sz="2800" b="0" i="0" u="none" strike="noStrike" baseline="0" dirty="0">
                <a:solidFill>
                  <a:srgbClr val="000000"/>
                </a:solidFill>
                <a:latin typeface="Arial" panose="020B0604020202020204" pitchFamily="34" charset="0"/>
                <a:cs typeface="Arial" panose="020B0604020202020204" pitchFamily="34" charset="0"/>
              </a:rPr>
              <a:t>package, or you can use </a:t>
            </a:r>
            <a:r>
              <a:rPr lang="en-US" sz="2400" b="0" i="0" u="none" strike="noStrike" baseline="0" dirty="0" err="1">
                <a:solidFill>
                  <a:srgbClr val="000080"/>
                </a:solidFill>
                <a:latin typeface="Arial" panose="020B0604020202020204" pitchFamily="34" charset="0"/>
                <a:cs typeface="Arial" panose="020B0604020202020204" pitchFamily="34" charset="0"/>
              </a:rPr>
              <a:t>chisq.test</a:t>
            </a:r>
            <a:r>
              <a:rPr lang="en-US" sz="2400" b="0" i="0" u="none" strike="noStrike" baseline="0" dirty="0">
                <a:solidFill>
                  <a:srgbClr val="000080"/>
                </a:solidFill>
                <a:latin typeface="Arial" panose="020B0604020202020204" pitchFamily="34" charset="0"/>
                <a:cs typeface="Arial" panose="020B0604020202020204" pitchFamily="34" charset="0"/>
              </a:rPr>
              <a:t>()</a:t>
            </a:r>
            <a:r>
              <a:rPr lang="en-US" sz="2800" b="0" i="0" u="none" strike="noStrike" baseline="0" dirty="0">
                <a:solidFill>
                  <a:srgbClr val="000000"/>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816896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fontScale="90000"/>
              </a:bodyPr>
              <a:lstStyle/>
              <a:p>
                <a:r>
                  <a:rPr lang="en-US" dirty="0"/>
                  <a:t>The </a:t>
                </a:r>
                <a14:m>
                  <m:oMath xmlns:m="http://schemas.openxmlformats.org/officeDocument/2006/math">
                    <m:sSup>
                      <m:sSupPr>
                        <m:ctrlPr>
                          <a:rPr lang="en-US" sz="4000" b="0" i="1" u="none" strike="noStrike" baseline="0" smtClean="0">
                            <a:latin typeface="Cambria Math" panose="02040503050406030204" pitchFamily="18" charset="0"/>
                            <a:ea typeface="Cambria Math" panose="02040503050406030204" pitchFamily="18" charset="0"/>
                          </a:rPr>
                        </m:ctrlPr>
                      </m:sSupPr>
                      <m:e>
                        <m:r>
                          <a:rPr lang="en-US" sz="4000" i="1">
                            <a:latin typeface="Cambria Math" panose="02040503050406030204" pitchFamily="18" charset="0"/>
                            <a:ea typeface="Cambria Math" panose="02040503050406030204" pitchFamily="18" charset="0"/>
                          </a:rPr>
                          <m:t>𝜒</m:t>
                        </m:r>
                      </m:e>
                      <m:sup>
                        <m:r>
                          <a:rPr lang="en-US" sz="4000" b="0" i="1" u="none" strike="noStrike" baseline="0" smtClean="0">
                            <a:latin typeface="Cambria Math" panose="02040503050406030204" pitchFamily="18" charset="0"/>
                            <a:ea typeface="Cambria Math" panose="02040503050406030204" pitchFamily="18" charset="0"/>
                          </a:rPr>
                          <m:t>2</m:t>
                        </m:r>
                      </m:sup>
                    </m:sSup>
                  </m:oMath>
                </a14:m>
                <a:r>
                  <a:rPr lang="en-US" dirty="0"/>
                  <a:t>  test of independence (or association)</a:t>
                </a:r>
              </a:p>
            </p:txBody>
          </p:sp>
        </mc:Choice>
        <mc:Fallback xmlns="">
          <p:sp>
            <p:nvSpPr>
              <p:cNvPr id="2" name="Title 1">
                <a:extLst>
                  <a:ext uri="{FF2B5EF4-FFF2-40B4-BE49-F238E27FC236}">
                    <a16:creationId xmlns:a16="http://schemas.microsoft.com/office/drawing/2014/main" id="{81E3120E-6ACB-4D95-9D98-7D8121C5EA0A}"/>
                  </a:ext>
                </a:extLst>
              </p:cNvPr>
              <p:cNvSpPr>
                <a:spLocks noGrp="1" noRot="1" noChangeAspect="1" noMove="1" noResize="1" noEditPoints="1" noAdjustHandles="1" noChangeArrowheads="1" noChangeShapeType="1" noTextEdit="1"/>
              </p:cNvSpPr>
              <p:nvPr>
                <p:ph type="title"/>
              </p:nvPr>
            </p:nvSpPr>
            <p:spPr>
              <a:blipFill>
                <a:blip r:embed="rId3"/>
                <a:stretch>
                  <a:fillRect l="-2222" t="-10106" b="-21809"/>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0" y="1600201"/>
            <a:ext cx="3048000" cy="4419600"/>
          </a:xfrm>
        </p:spPr>
        <p:txBody>
          <a:bodyPr>
            <a:normAutofit fontScale="62500" lnSpcReduction="20000"/>
          </a:bodyPr>
          <a:lstStyle/>
          <a:p>
            <a:pPr marL="0" indent="0" algn="l">
              <a:buNone/>
            </a:pPr>
            <a:r>
              <a:rPr lang="en-US" sz="2800" b="0" i="0" u="none" strike="noStrike" baseline="0" dirty="0">
                <a:solidFill>
                  <a:srgbClr val="666680"/>
                </a:solidFill>
                <a:latin typeface="CMTT9"/>
              </a:rPr>
              <a:t>&gt; </a:t>
            </a:r>
            <a:r>
              <a:rPr lang="en-US" sz="2800" b="0" i="0" u="none" strike="noStrike" baseline="0" dirty="0">
                <a:solidFill>
                  <a:srgbClr val="000080"/>
                </a:solidFill>
                <a:latin typeface="CMTT9"/>
              </a:rPr>
              <a:t>load( "chapek9.Rdata" )</a:t>
            </a:r>
          </a:p>
          <a:p>
            <a:pPr marL="0" indent="0" algn="l">
              <a:buNone/>
            </a:pPr>
            <a:r>
              <a:rPr lang="en-US" sz="2800" b="0" i="0" u="none" strike="noStrike" baseline="0" dirty="0">
                <a:solidFill>
                  <a:srgbClr val="666680"/>
                </a:solidFill>
                <a:latin typeface="CMTT9"/>
              </a:rPr>
              <a:t>&gt; </a:t>
            </a:r>
            <a:r>
              <a:rPr lang="en-US" sz="2800" b="0" i="0" u="none" strike="noStrike" baseline="0" dirty="0">
                <a:solidFill>
                  <a:srgbClr val="000080"/>
                </a:solidFill>
                <a:latin typeface="CMTT9"/>
              </a:rPr>
              <a:t>who(TRUE)</a:t>
            </a:r>
          </a:p>
          <a:p>
            <a:pPr marL="0" indent="0" algn="l">
              <a:buNone/>
            </a:pPr>
            <a:r>
              <a:rPr lang="en-US" sz="2800" b="0" i="0" u="none" strike="noStrike" baseline="0" dirty="0">
                <a:solidFill>
                  <a:srgbClr val="666680"/>
                </a:solidFill>
                <a:latin typeface="CMTT9"/>
              </a:rPr>
              <a:t>-- Name -- -- Class -- -- Size --</a:t>
            </a:r>
          </a:p>
          <a:p>
            <a:pPr marL="0" indent="0" algn="l">
              <a:buNone/>
            </a:pPr>
            <a:r>
              <a:rPr lang="en-US" sz="2800" b="0" i="0" u="none" strike="noStrike" baseline="0" dirty="0">
                <a:solidFill>
                  <a:srgbClr val="666680"/>
                </a:solidFill>
                <a:latin typeface="CMTT9"/>
              </a:rPr>
              <a:t>chapek9 </a:t>
            </a:r>
            <a:r>
              <a:rPr lang="en-US" sz="2800" b="0" i="0" u="none" strike="noStrike" baseline="0" dirty="0" err="1">
                <a:solidFill>
                  <a:srgbClr val="666680"/>
                </a:solidFill>
                <a:latin typeface="CMTT9"/>
              </a:rPr>
              <a:t>data.frame</a:t>
            </a:r>
            <a:r>
              <a:rPr lang="en-US" sz="2800" b="0" i="0" u="none" strike="noStrike" baseline="0" dirty="0">
                <a:solidFill>
                  <a:srgbClr val="666680"/>
                </a:solidFill>
                <a:latin typeface="CMTT9"/>
              </a:rPr>
              <a:t> 180 x 2</a:t>
            </a:r>
          </a:p>
          <a:p>
            <a:pPr marL="0" indent="0" algn="l">
              <a:buNone/>
            </a:pPr>
            <a:r>
              <a:rPr lang="en-US" sz="2800" b="0" i="0" u="none" strike="noStrike" baseline="0" dirty="0">
                <a:solidFill>
                  <a:srgbClr val="666680"/>
                </a:solidFill>
                <a:latin typeface="CMTT9"/>
              </a:rPr>
              <a:t>$species factor 180</a:t>
            </a:r>
          </a:p>
          <a:p>
            <a:pPr marL="0" indent="0" algn="l">
              <a:buNone/>
            </a:pPr>
            <a:r>
              <a:rPr lang="en-US" sz="2800" b="0" i="0" u="none" strike="noStrike" baseline="0" dirty="0">
                <a:solidFill>
                  <a:srgbClr val="666680"/>
                </a:solidFill>
                <a:latin typeface="CMTT9"/>
              </a:rPr>
              <a:t>$choice factor 180</a:t>
            </a:r>
          </a:p>
          <a:p>
            <a:pPr marL="0" indent="0" algn="l">
              <a:buNone/>
            </a:pPr>
            <a:endParaRPr lang="en-US" sz="2800" b="0" i="0" u="none" strike="noStrike" baseline="0" dirty="0">
              <a:solidFill>
                <a:srgbClr val="666680"/>
              </a:solidFill>
              <a:latin typeface="CMTT9"/>
            </a:endParaRPr>
          </a:p>
          <a:p>
            <a:pPr marL="0" indent="0" algn="l">
              <a:buNone/>
            </a:pPr>
            <a:r>
              <a:rPr lang="en-US" sz="2800" b="0" i="0" u="none" strike="noStrike" baseline="0" dirty="0">
                <a:solidFill>
                  <a:srgbClr val="666680"/>
                </a:solidFill>
                <a:latin typeface="CMTT9"/>
              </a:rPr>
              <a:t>&gt; </a:t>
            </a:r>
            <a:r>
              <a:rPr lang="en-US" sz="2800" b="0" i="0" u="none" strike="noStrike" baseline="0" dirty="0">
                <a:solidFill>
                  <a:srgbClr val="000080"/>
                </a:solidFill>
                <a:latin typeface="CMTT9"/>
              </a:rPr>
              <a:t>head(chapek9)</a:t>
            </a:r>
          </a:p>
          <a:p>
            <a:pPr marL="0" indent="0" algn="l">
              <a:buNone/>
            </a:pPr>
            <a:r>
              <a:rPr lang="en-US" sz="2800" b="0" i="0" u="none" strike="noStrike" baseline="0" dirty="0">
                <a:solidFill>
                  <a:srgbClr val="666680"/>
                </a:solidFill>
                <a:latin typeface="CMTT9"/>
              </a:rPr>
              <a:t>species choice</a:t>
            </a:r>
          </a:p>
          <a:p>
            <a:pPr marL="0" indent="0" algn="l">
              <a:buNone/>
            </a:pPr>
            <a:r>
              <a:rPr lang="en-US" sz="2800" b="0" i="0" u="none" strike="noStrike" baseline="0" dirty="0">
                <a:solidFill>
                  <a:srgbClr val="666680"/>
                </a:solidFill>
                <a:latin typeface="CMTT9"/>
              </a:rPr>
              <a:t>1 robot flower</a:t>
            </a:r>
          </a:p>
          <a:p>
            <a:pPr marL="0" indent="0" algn="l">
              <a:buNone/>
            </a:pPr>
            <a:r>
              <a:rPr lang="en-US" sz="2800" b="0" i="0" u="none" strike="noStrike" baseline="0" dirty="0">
                <a:solidFill>
                  <a:srgbClr val="666680"/>
                </a:solidFill>
                <a:latin typeface="CMTT9"/>
              </a:rPr>
              <a:t>2 human data</a:t>
            </a:r>
          </a:p>
          <a:p>
            <a:pPr marL="0" indent="0" algn="l">
              <a:buNone/>
            </a:pPr>
            <a:r>
              <a:rPr lang="en-US" sz="2800" b="0" i="0" u="none" strike="noStrike" baseline="0" dirty="0">
                <a:solidFill>
                  <a:srgbClr val="666680"/>
                </a:solidFill>
                <a:latin typeface="CMTT9"/>
              </a:rPr>
              <a:t>3 human data</a:t>
            </a:r>
          </a:p>
          <a:p>
            <a:pPr marL="0" indent="0" algn="l">
              <a:buNone/>
            </a:pPr>
            <a:r>
              <a:rPr lang="en-US" sz="2800" b="0" i="0" u="none" strike="noStrike" baseline="0" dirty="0">
                <a:solidFill>
                  <a:srgbClr val="666680"/>
                </a:solidFill>
                <a:latin typeface="CMTT9"/>
              </a:rPr>
              <a:t>4 human data</a:t>
            </a:r>
          </a:p>
          <a:p>
            <a:pPr marL="0" indent="0" algn="l">
              <a:buNone/>
            </a:pPr>
            <a:r>
              <a:rPr lang="en-US" sz="2800" b="0" i="0" u="none" strike="noStrike" baseline="0" dirty="0">
                <a:solidFill>
                  <a:srgbClr val="666680"/>
                </a:solidFill>
                <a:latin typeface="CMTT9"/>
              </a:rPr>
              <a:t>5 robot data</a:t>
            </a:r>
          </a:p>
          <a:p>
            <a:pPr marL="0" indent="0" algn="l">
              <a:buNone/>
            </a:pPr>
            <a:r>
              <a:rPr lang="en-US" sz="2800" b="0" i="0" u="none" strike="noStrike" baseline="0" dirty="0">
                <a:solidFill>
                  <a:srgbClr val="666680"/>
                </a:solidFill>
                <a:latin typeface="CMTT9"/>
              </a:rPr>
              <a:t>6 human flower</a:t>
            </a:r>
          </a:p>
          <a:p>
            <a:pPr marL="0" indent="0">
              <a:buNone/>
            </a:pPr>
            <a:endParaRPr lang="en-US" dirty="0"/>
          </a:p>
        </p:txBody>
      </p:sp>
      <p:sp>
        <p:nvSpPr>
          <p:cNvPr id="4" name="Content Placeholder 2">
            <a:extLst>
              <a:ext uri="{FF2B5EF4-FFF2-40B4-BE49-F238E27FC236}">
                <a16:creationId xmlns:a16="http://schemas.microsoft.com/office/drawing/2014/main" id="{A27A7AFA-D3C1-44FA-AD3C-000DB6CC825D}"/>
              </a:ext>
            </a:extLst>
          </p:cNvPr>
          <p:cNvSpPr txBox="1">
            <a:spLocks/>
          </p:cNvSpPr>
          <p:nvPr/>
        </p:nvSpPr>
        <p:spPr>
          <a:xfrm>
            <a:off x="3429000" y="1600200"/>
            <a:ext cx="5791200" cy="441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1600" b="0" i="0" u="none" strike="noStrike" baseline="0" dirty="0">
                <a:solidFill>
                  <a:srgbClr val="666680"/>
                </a:solidFill>
                <a:latin typeface="CMTT9"/>
              </a:rPr>
              <a:t>&gt; </a:t>
            </a:r>
            <a:r>
              <a:rPr lang="en-US" sz="1600" b="0" i="0" u="none" strike="noStrike" baseline="0" dirty="0">
                <a:solidFill>
                  <a:srgbClr val="000080"/>
                </a:solidFill>
                <a:latin typeface="CMTT9"/>
              </a:rPr>
              <a:t>summary(chapek9)</a:t>
            </a:r>
          </a:p>
          <a:p>
            <a:pPr marL="0" indent="0" algn="l">
              <a:buNone/>
            </a:pPr>
            <a:r>
              <a:rPr lang="en-US" sz="1600" b="0" i="0" u="none" strike="noStrike" baseline="0" dirty="0">
                <a:solidFill>
                  <a:srgbClr val="666680"/>
                </a:solidFill>
                <a:latin typeface="CMTT9"/>
              </a:rPr>
              <a:t>species choice</a:t>
            </a:r>
          </a:p>
          <a:p>
            <a:pPr marL="0" indent="0" algn="l">
              <a:buNone/>
            </a:pPr>
            <a:r>
              <a:rPr lang="en-US" sz="1600" b="0" i="0" u="none" strike="noStrike" baseline="0" dirty="0">
                <a:solidFill>
                  <a:srgbClr val="666680"/>
                </a:solidFill>
                <a:latin typeface="CMTT9"/>
              </a:rPr>
              <a:t>robot:87 puppy : 28</a:t>
            </a:r>
          </a:p>
          <a:p>
            <a:pPr marL="0" indent="0" algn="l">
              <a:buNone/>
            </a:pPr>
            <a:r>
              <a:rPr lang="en-US" sz="1600" b="0" i="0" u="none" strike="noStrike" baseline="0" dirty="0">
                <a:solidFill>
                  <a:srgbClr val="666680"/>
                </a:solidFill>
                <a:latin typeface="CMTT9"/>
              </a:rPr>
              <a:t>human:93 flower: 43</a:t>
            </a:r>
          </a:p>
          <a:p>
            <a:pPr marL="0" indent="0" algn="l">
              <a:buNone/>
            </a:pPr>
            <a:r>
              <a:rPr lang="en-US" sz="1600" b="0" i="0" u="none" strike="noStrike" baseline="0" dirty="0">
                <a:solidFill>
                  <a:srgbClr val="666680"/>
                </a:solidFill>
                <a:latin typeface="CMTT9"/>
              </a:rPr>
              <a:t>data :109</a:t>
            </a:r>
          </a:p>
          <a:p>
            <a:pPr marL="0" indent="0" algn="l">
              <a:buNone/>
            </a:pPr>
            <a:endParaRPr lang="en-US" sz="1600" b="0" i="0" u="none" strike="noStrike" baseline="0" dirty="0">
              <a:solidFill>
                <a:srgbClr val="666680"/>
              </a:solidFill>
              <a:latin typeface="CMTT9"/>
            </a:endParaRPr>
          </a:p>
          <a:p>
            <a:pPr marL="0" indent="0" algn="l">
              <a:buNone/>
            </a:pPr>
            <a:r>
              <a:rPr lang="en-US" sz="1600" b="0" i="0" u="none" strike="noStrike" baseline="0" dirty="0">
                <a:solidFill>
                  <a:srgbClr val="666680"/>
                </a:solidFill>
                <a:latin typeface="CMTT9"/>
              </a:rPr>
              <a:t>&gt; </a:t>
            </a:r>
            <a:r>
              <a:rPr lang="en-US" sz="1600" b="0" i="0" u="none" strike="noStrike" baseline="0" dirty="0" err="1">
                <a:solidFill>
                  <a:srgbClr val="000080"/>
                </a:solidFill>
                <a:latin typeface="CMTT9"/>
              </a:rPr>
              <a:t>chapekFrequencies</a:t>
            </a:r>
            <a:r>
              <a:rPr lang="en-US" sz="1600" b="0" i="0" u="none" strike="noStrike" baseline="0" dirty="0">
                <a:solidFill>
                  <a:srgbClr val="000080"/>
                </a:solidFill>
                <a:latin typeface="CMTT9"/>
              </a:rPr>
              <a:t> &lt;- </a:t>
            </a:r>
            <a:r>
              <a:rPr lang="en-US" sz="1600" b="0" i="0" u="none" strike="noStrike" baseline="0" dirty="0" err="1">
                <a:solidFill>
                  <a:srgbClr val="000080"/>
                </a:solidFill>
                <a:latin typeface="CMTT9"/>
              </a:rPr>
              <a:t>xtabs</a:t>
            </a:r>
            <a:r>
              <a:rPr lang="en-US" sz="1600" b="0" i="0" u="none" strike="noStrike" baseline="0" dirty="0">
                <a:solidFill>
                  <a:srgbClr val="000080"/>
                </a:solidFill>
                <a:latin typeface="CMTT9"/>
              </a:rPr>
              <a:t>( ~ choice + species, data = chapek9)</a:t>
            </a:r>
          </a:p>
          <a:p>
            <a:pPr marL="0" indent="0" algn="l">
              <a:buNone/>
            </a:pPr>
            <a:r>
              <a:rPr lang="en-US" sz="1600" b="0" i="0" u="none" strike="noStrike" baseline="0" dirty="0">
                <a:solidFill>
                  <a:srgbClr val="666680"/>
                </a:solidFill>
                <a:latin typeface="CMTT9"/>
              </a:rPr>
              <a:t>&gt; </a:t>
            </a:r>
            <a:r>
              <a:rPr lang="en-US" sz="1600" b="0" i="0" u="none" strike="noStrike" baseline="0" dirty="0" err="1">
                <a:solidFill>
                  <a:srgbClr val="000080"/>
                </a:solidFill>
                <a:latin typeface="CMTT9"/>
              </a:rPr>
              <a:t>chapekFrequencies</a:t>
            </a:r>
            <a:endParaRPr lang="en-US" sz="1600" b="0" i="0" u="none" strike="noStrike" baseline="0" dirty="0">
              <a:solidFill>
                <a:srgbClr val="000080"/>
              </a:solidFill>
              <a:latin typeface="CMTT9"/>
            </a:endParaRPr>
          </a:p>
          <a:p>
            <a:pPr marL="0" indent="0" algn="l">
              <a:buNone/>
            </a:pPr>
            <a:r>
              <a:rPr lang="en-US" sz="1600" b="0" i="0" u="none" strike="noStrike" baseline="0" dirty="0">
                <a:solidFill>
                  <a:srgbClr val="666680"/>
                </a:solidFill>
                <a:latin typeface="CMTT9"/>
              </a:rPr>
              <a:t>	species</a:t>
            </a:r>
          </a:p>
          <a:p>
            <a:pPr marL="0" indent="0" algn="l">
              <a:buNone/>
            </a:pPr>
            <a:r>
              <a:rPr lang="en-US" sz="1600" b="0" i="0" u="none" strike="noStrike" baseline="0" dirty="0">
                <a:solidFill>
                  <a:srgbClr val="666680"/>
                </a:solidFill>
                <a:latin typeface="CMTT9"/>
              </a:rPr>
              <a:t>choice robot human</a:t>
            </a:r>
          </a:p>
          <a:p>
            <a:pPr marL="0" indent="0" algn="l">
              <a:buNone/>
            </a:pPr>
            <a:r>
              <a:rPr lang="en-US" sz="1600" b="0" i="0" u="none" strike="noStrike" baseline="0" dirty="0">
                <a:solidFill>
                  <a:srgbClr val="666680"/>
                </a:solidFill>
                <a:latin typeface="CMTT9"/>
              </a:rPr>
              <a:t>Puppy   13 	     15</a:t>
            </a:r>
          </a:p>
          <a:p>
            <a:pPr marL="0" indent="0" algn="l">
              <a:buNone/>
            </a:pPr>
            <a:r>
              <a:rPr lang="en-US" sz="1600" b="0" i="0" u="none" strike="noStrike" baseline="0" dirty="0">
                <a:solidFill>
                  <a:srgbClr val="666680"/>
                </a:solidFill>
                <a:latin typeface="CMTT9"/>
              </a:rPr>
              <a:t>flower   30     13</a:t>
            </a:r>
          </a:p>
          <a:p>
            <a:pPr marL="0" indent="0" algn="l">
              <a:buNone/>
            </a:pPr>
            <a:r>
              <a:rPr lang="en-US" sz="1600" b="0" i="0" u="none" strike="noStrike" baseline="0" dirty="0">
                <a:solidFill>
                  <a:srgbClr val="666680"/>
                </a:solidFill>
                <a:latin typeface="CMTT9"/>
              </a:rPr>
              <a:t>data      44      65</a:t>
            </a:r>
          </a:p>
          <a:p>
            <a:pPr marL="0" indent="0" algn="l">
              <a:buNone/>
            </a:pPr>
            <a:endParaRPr lang="en-US" sz="1600" b="0" i="0" u="none" strike="noStrike" baseline="0" dirty="0">
              <a:solidFill>
                <a:srgbClr val="666680"/>
              </a:solidFill>
              <a:latin typeface="CMTT9"/>
            </a:endParaRPr>
          </a:p>
        </p:txBody>
      </p:sp>
      <p:pic>
        <p:nvPicPr>
          <p:cNvPr id="6" name="Picture 5">
            <a:extLst>
              <a:ext uri="{FF2B5EF4-FFF2-40B4-BE49-F238E27FC236}">
                <a16:creationId xmlns:a16="http://schemas.microsoft.com/office/drawing/2014/main" id="{B55CFA14-B432-46E2-B6FC-127BD2CA1F54}"/>
              </a:ext>
            </a:extLst>
          </p:cNvPr>
          <p:cNvPicPr>
            <a:picLocks noChangeAspect="1"/>
          </p:cNvPicPr>
          <p:nvPr/>
        </p:nvPicPr>
        <p:blipFill rotWithShape="1">
          <a:blip r:embed="rId4"/>
          <a:srcRect l="27301" t="23192" r="53254" b="50000"/>
          <a:stretch/>
        </p:blipFill>
        <p:spPr>
          <a:xfrm>
            <a:off x="5017166" y="5257799"/>
            <a:ext cx="4126834" cy="1600201"/>
          </a:xfrm>
          <a:prstGeom prst="rect">
            <a:avLst/>
          </a:prstGeom>
        </p:spPr>
      </p:pic>
    </p:spTree>
    <p:extLst>
      <p:ext uri="{BB962C8B-B14F-4D97-AF65-F5344CB8AC3E}">
        <p14:creationId xmlns:p14="http://schemas.microsoft.com/office/powerpoint/2010/main" val="3621197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2FA1-CD95-C18E-47D2-F52BD38235A6}"/>
              </a:ext>
            </a:extLst>
          </p:cNvPr>
          <p:cNvSpPr>
            <a:spLocks noGrp="1"/>
          </p:cNvSpPr>
          <p:nvPr>
            <p:ph type="title"/>
          </p:nvPr>
        </p:nvSpPr>
        <p:spPr>
          <a:xfrm>
            <a:off x="457200" y="274638"/>
            <a:ext cx="8229600" cy="1143000"/>
          </a:xfrm>
        </p:spPr>
        <p:txBody>
          <a:bodyPr anchor="ctr">
            <a:normAutofit/>
          </a:bodyPr>
          <a:lstStyle/>
          <a:p>
            <a:r>
              <a:rPr lang="en-US" sz="3700"/>
              <a:t>A little Background on the chpek9.data</a:t>
            </a:r>
          </a:p>
        </p:txBody>
      </p:sp>
      <p:sp>
        <p:nvSpPr>
          <p:cNvPr id="6" name="TextBox 5">
            <a:extLst>
              <a:ext uri="{FF2B5EF4-FFF2-40B4-BE49-F238E27FC236}">
                <a16:creationId xmlns:a16="http://schemas.microsoft.com/office/drawing/2014/main" id="{29B2BECE-1B70-84BC-D068-C9B895048673}"/>
              </a:ext>
            </a:extLst>
          </p:cNvPr>
          <p:cNvSpPr txBox="1"/>
          <p:nvPr/>
        </p:nvSpPr>
        <p:spPr>
          <a:xfrm>
            <a:off x="304800" y="1417638"/>
            <a:ext cx="8382000" cy="3416320"/>
          </a:xfrm>
          <a:prstGeom prst="rect">
            <a:avLst/>
          </a:prstGeom>
          <a:noFill/>
        </p:spPr>
        <p:txBody>
          <a:bodyPr wrap="square">
            <a:spAutoFit/>
          </a:bodyPr>
          <a:lstStyle/>
          <a:p>
            <a:r>
              <a:rPr lang="en-US" b="0" i="0" dirty="0">
                <a:solidFill>
                  <a:srgbClr val="000000"/>
                </a:solidFill>
                <a:effectLst/>
                <a:latin typeface="Tahoma" panose="020B0604030504040204" pitchFamily="34" charset="0"/>
              </a:rPr>
              <a:t>– Futurama, “Fear of a Bot Planet</a:t>
            </a:r>
            <a:br>
              <a:rPr lang="en-US" dirty="0"/>
            </a:br>
            <a:r>
              <a:rPr lang="en-US" b="0" i="0" dirty="0">
                <a:solidFill>
                  <a:srgbClr val="000000"/>
                </a:solidFill>
                <a:effectLst/>
                <a:latin typeface="Tahoma" panose="020B0604030504040204" pitchFamily="34" charset="0"/>
              </a:rPr>
              <a:t>The other day I was watching an animated documentary examining the quaint customs of the natives of the planet </a:t>
            </a:r>
            <a:r>
              <a:rPr lang="en-US" b="0" i="1" dirty="0" err="1">
                <a:solidFill>
                  <a:srgbClr val="000000"/>
                </a:solidFill>
                <a:effectLst/>
                <a:latin typeface="Tahoma" panose="020B0604030504040204" pitchFamily="34" charset="0"/>
              </a:rPr>
              <a:t>Chapek</a:t>
            </a:r>
            <a:r>
              <a:rPr lang="en-US" b="0" i="1" dirty="0">
                <a:solidFill>
                  <a:srgbClr val="000000"/>
                </a:solidFill>
                <a:effectLst/>
                <a:latin typeface="Tahoma" panose="020B0604030504040204" pitchFamily="34" charset="0"/>
              </a:rPr>
              <a:t> 9</a:t>
            </a:r>
            <a:r>
              <a:rPr lang="en-US" b="0" i="0" dirty="0">
                <a:solidFill>
                  <a:srgbClr val="000000"/>
                </a:solidFill>
                <a:effectLst/>
                <a:latin typeface="Tahoma" panose="020B0604030504040204" pitchFamily="34" charset="0"/>
              </a:rPr>
              <a:t>. Apparently, in order to gain access to their capital city, a visitor must prove that they’re a robot, not a human. </a:t>
            </a:r>
            <a:r>
              <a:rPr lang="en-US" dirty="0">
                <a:solidFill>
                  <a:srgbClr val="000000"/>
                </a:solidFill>
                <a:latin typeface="Tahoma" panose="020B0604030504040204" pitchFamily="34" charset="0"/>
              </a:rPr>
              <a:t> </a:t>
            </a:r>
            <a:r>
              <a:rPr lang="en-US" b="0" i="0" dirty="0">
                <a:solidFill>
                  <a:srgbClr val="000000"/>
                </a:solidFill>
                <a:effectLst/>
                <a:latin typeface="Tahoma" panose="020B0604030504040204" pitchFamily="34" charset="0"/>
              </a:rPr>
              <a:t>In order to determine whether or not visitor is human, they ask whether the visitor prefers puppies, flowers or large, properly formatted data files. “Pretty clever,” I thought to myself “but what if humans and robots have the same preferences? That probably wouldn’t be a very good test then, would it?” As it happens, I got my hands on the testing data that the civil authorities of </a:t>
            </a:r>
            <a:r>
              <a:rPr lang="en-US" b="0" i="1" dirty="0" err="1">
                <a:solidFill>
                  <a:srgbClr val="000000"/>
                </a:solidFill>
                <a:effectLst/>
                <a:latin typeface="Tahoma" panose="020B0604030504040204" pitchFamily="34" charset="0"/>
              </a:rPr>
              <a:t>Chapek</a:t>
            </a:r>
            <a:r>
              <a:rPr lang="en-US" b="0" i="1" dirty="0">
                <a:solidFill>
                  <a:srgbClr val="000000"/>
                </a:solidFill>
                <a:effectLst/>
                <a:latin typeface="Tahoma" panose="020B0604030504040204" pitchFamily="34" charset="0"/>
              </a:rPr>
              <a:t> 9</a:t>
            </a:r>
            <a:r>
              <a:rPr lang="en-US" b="0" i="0" dirty="0">
                <a:solidFill>
                  <a:srgbClr val="000000"/>
                </a:solidFill>
                <a:effectLst/>
                <a:latin typeface="Tahoma" panose="020B0604030504040204" pitchFamily="34" charset="0"/>
              </a:rPr>
              <a:t> used to check this. It turns out that what they did was very simple… they found a bunch of robots and a bunch of humans and asked them what they preferred.</a:t>
            </a:r>
            <a:endParaRPr lang="en-US" dirty="0"/>
          </a:p>
        </p:txBody>
      </p:sp>
    </p:spTree>
    <p:extLst>
      <p:ext uri="{BB962C8B-B14F-4D97-AF65-F5344CB8AC3E}">
        <p14:creationId xmlns:p14="http://schemas.microsoft.com/office/powerpoint/2010/main" val="3671892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lstStyle/>
          <a:p>
            <a:r>
              <a:rPr lang="en-US" dirty="0"/>
              <a:t>Constructing our hypothesis test</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76200" y="1600201"/>
            <a:ext cx="8610600" cy="4419600"/>
          </a:xfrm>
        </p:spPr>
        <p:txBody>
          <a:bodyPr>
            <a:normAutofit/>
          </a:bodyPr>
          <a:lstStyle/>
          <a:p>
            <a:pPr marL="0" indent="0" algn="l">
              <a:buNone/>
            </a:pPr>
            <a:r>
              <a:rPr lang="en-US" sz="1600" b="0" i="0" u="none" strike="noStrike" baseline="0" dirty="0">
                <a:latin typeface="CMMI10"/>
              </a:rPr>
              <a:t>H</a:t>
            </a:r>
            <a:r>
              <a:rPr lang="en-US" sz="1600" b="0" i="0" u="none" strike="noStrike" baseline="0" dirty="0">
                <a:latin typeface="CMR7"/>
              </a:rPr>
              <a:t>0</a:t>
            </a:r>
            <a:r>
              <a:rPr lang="en-US" sz="1600" b="0" i="0" u="none" strike="noStrike" baseline="0" dirty="0">
                <a:latin typeface="CMR10"/>
              </a:rPr>
              <a:t>: 	All of the following are true:</a:t>
            </a:r>
          </a:p>
          <a:p>
            <a:pPr marL="0" indent="0" algn="l">
              <a:buNone/>
            </a:pPr>
            <a:r>
              <a:rPr lang="en-US" sz="1600" b="0" i="0" u="none" strike="noStrike" baseline="0" dirty="0">
                <a:latin typeface="CMMI10"/>
              </a:rPr>
              <a:t>	P</a:t>
            </a:r>
            <a:r>
              <a:rPr lang="en-US" sz="1600" b="0" i="0" u="none" strike="noStrike" baseline="0" dirty="0">
                <a:latin typeface="CMR7"/>
              </a:rPr>
              <a:t>11 =</a:t>
            </a:r>
            <a:r>
              <a:rPr lang="en-US" sz="1600" b="0" i="0" u="none" strike="noStrike" baseline="0" dirty="0">
                <a:latin typeface="TeX-matha10"/>
              </a:rPr>
              <a:t> </a:t>
            </a:r>
            <a:r>
              <a:rPr lang="en-US" sz="1600" b="0" i="0" u="none" strike="noStrike" baseline="0" dirty="0">
                <a:latin typeface="CMMI10"/>
              </a:rPr>
              <a:t>P</a:t>
            </a:r>
            <a:r>
              <a:rPr lang="en-US" sz="1600" b="0" i="0" u="none" strike="noStrike" baseline="0" dirty="0">
                <a:latin typeface="CMR7"/>
              </a:rPr>
              <a:t>12 </a:t>
            </a:r>
            <a:r>
              <a:rPr lang="en-US" sz="1600" b="0" i="0" u="none" strike="noStrike" baseline="0" dirty="0">
                <a:latin typeface="CMR10"/>
              </a:rPr>
              <a:t>(same probability of saying “puppy”),</a:t>
            </a:r>
          </a:p>
          <a:p>
            <a:pPr marL="0" indent="0" algn="l">
              <a:buNone/>
            </a:pPr>
            <a:r>
              <a:rPr lang="en-US" sz="1600" b="0" i="0" u="none" strike="noStrike" baseline="0" dirty="0">
                <a:latin typeface="CMMI10"/>
              </a:rPr>
              <a:t>	P</a:t>
            </a:r>
            <a:r>
              <a:rPr lang="en-US" sz="1600" b="0" i="0" u="none" strike="noStrike" baseline="0" dirty="0">
                <a:latin typeface="CMR7"/>
              </a:rPr>
              <a:t>21 =</a:t>
            </a:r>
            <a:r>
              <a:rPr lang="en-US" sz="1600" b="0" i="0" u="none" strike="noStrike" baseline="0" dirty="0">
                <a:latin typeface="TeX-matha10"/>
              </a:rPr>
              <a:t> </a:t>
            </a:r>
            <a:r>
              <a:rPr lang="en-US" sz="1600" b="0" i="0" u="none" strike="noStrike" baseline="0" dirty="0">
                <a:latin typeface="CMMI10"/>
              </a:rPr>
              <a:t>P</a:t>
            </a:r>
            <a:r>
              <a:rPr lang="en-US" sz="1600" b="0" i="0" u="none" strike="noStrike" baseline="0" dirty="0">
                <a:latin typeface="CMR7"/>
              </a:rPr>
              <a:t>22 </a:t>
            </a:r>
            <a:r>
              <a:rPr lang="en-US" sz="1600" b="0" i="0" u="none" strike="noStrike" baseline="0" dirty="0">
                <a:latin typeface="CMR10"/>
              </a:rPr>
              <a:t>(same probability of saying “flower”), and</a:t>
            </a:r>
          </a:p>
          <a:p>
            <a:pPr marL="0" indent="0" algn="l">
              <a:buNone/>
            </a:pPr>
            <a:r>
              <a:rPr lang="en-US" sz="1600" b="0" i="0" u="none" strike="noStrike" baseline="0" dirty="0">
                <a:latin typeface="CMMI10"/>
              </a:rPr>
              <a:t>	P</a:t>
            </a:r>
            <a:r>
              <a:rPr lang="en-US" sz="1600" b="0" i="0" u="none" strike="noStrike" baseline="0" dirty="0">
                <a:latin typeface="CMR7"/>
              </a:rPr>
              <a:t>31 =</a:t>
            </a:r>
            <a:r>
              <a:rPr lang="en-US" sz="1600" b="0" i="0" u="none" strike="noStrike" baseline="0" dirty="0">
                <a:latin typeface="TeX-matha10"/>
              </a:rPr>
              <a:t> </a:t>
            </a:r>
            <a:r>
              <a:rPr lang="en-US" sz="1600" b="0" i="0" u="none" strike="noStrike" baseline="0" dirty="0">
                <a:latin typeface="CMMI10"/>
              </a:rPr>
              <a:t>P</a:t>
            </a:r>
            <a:r>
              <a:rPr lang="en-US" sz="1600" b="0" i="0" u="none" strike="noStrike" baseline="0" dirty="0">
                <a:latin typeface="CMR7"/>
              </a:rPr>
              <a:t>32 </a:t>
            </a:r>
            <a:r>
              <a:rPr lang="en-US" sz="1600" b="0" i="0" u="none" strike="noStrike" baseline="0" dirty="0">
                <a:latin typeface="CMR10"/>
              </a:rPr>
              <a:t>(same probability of saying “data”).</a:t>
            </a:r>
            <a:endParaRPr lang="en-US" sz="2400" dirty="0"/>
          </a:p>
        </p:txBody>
      </p:sp>
      <p:pic>
        <p:nvPicPr>
          <p:cNvPr id="5" name="Picture 4">
            <a:extLst>
              <a:ext uri="{FF2B5EF4-FFF2-40B4-BE49-F238E27FC236}">
                <a16:creationId xmlns:a16="http://schemas.microsoft.com/office/drawing/2014/main" id="{5E1173F2-1C7E-46F3-B453-5AB08FEBA7F9}"/>
              </a:ext>
            </a:extLst>
          </p:cNvPr>
          <p:cNvPicPr>
            <a:picLocks noChangeAspect="1"/>
          </p:cNvPicPr>
          <p:nvPr/>
        </p:nvPicPr>
        <p:blipFill rotWithShape="1">
          <a:blip r:embed="rId3"/>
          <a:srcRect l="33685" t="50000" r="59648" b="41267"/>
          <a:stretch/>
        </p:blipFill>
        <p:spPr>
          <a:xfrm>
            <a:off x="5958840" y="1584961"/>
            <a:ext cx="3185160" cy="1173480"/>
          </a:xfrm>
          <a:prstGeom prst="rect">
            <a:avLst/>
          </a:prstGeom>
        </p:spPr>
      </p:pic>
      <p:pic>
        <p:nvPicPr>
          <p:cNvPr id="7" name="Picture 6">
            <a:extLst>
              <a:ext uri="{FF2B5EF4-FFF2-40B4-BE49-F238E27FC236}">
                <a16:creationId xmlns:a16="http://schemas.microsoft.com/office/drawing/2014/main" id="{821FF208-FEA4-4E8F-937A-2717504E89F2}"/>
              </a:ext>
            </a:extLst>
          </p:cNvPr>
          <p:cNvPicPr>
            <a:picLocks noChangeAspect="1"/>
          </p:cNvPicPr>
          <p:nvPr/>
        </p:nvPicPr>
        <p:blipFill rotWithShape="1">
          <a:blip r:embed="rId4"/>
          <a:srcRect l="35696" t="28797" r="61796" b="68651"/>
          <a:stretch/>
        </p:blipFill>
        <p:spPr>
          <a:xfrm>
            <a:off x="152400" y="2895600"/>
            <a:ext cx="1542670" cy="441608"/>
          </a:xfrm>
          <a:prstGeom prst="rect">
            <a:avLst/>
          </a:prstGeom>
        </p:spPr>
      </p:pic>
      <p:pic>
        <p:nvPicPr>
          <p:cNvPr id="9" name="Picture 8">
            <a:extLst>
              <a:ext uri="{FF2B5EF4-FFF2-40B4-BE49-F238E27FC236}">
                <a16:creationId xmlns:a16="http://schemas.microsoft.com/office/drawing/2014/main" id="{F4455817-7424-4AB6-8F15-721CCC1F76E8}"/>
              </a:ext>
            </a:extLst>
          </p:cNvPr>
          <p:cNvPicPr>
            <a:picLocks noChangeAspect="1"/>
          </p:cNvPicPr>
          <p:nvPr/>
        </p:nvPicPr>
        <p:blipFill rotWithShape="1">
          <a:blip r:embed="rId4"/>
          <a:srcRect l="36259" t="43395" r="62277" b="52881"/>
          <a:stretch/>
        </p:blipFill>
        <p:spPr>
          <a:xfrm>
            <a:off x="158265" y="3479798"/>
            <a:ext cx="900545" cy="644294"/>
          </a:xfrm>
          <a:prstGeom prst="rect">
            <a:avLst/>
          </a:prstGeom>
        </p:spPr>
      </p:pic>
      <p:pic>
        <p:nvPicPr>
          <p:cNvPr id="11" name="Picture 10">
            <a:extLst>
              <a:ext uri="{FF2B5EF4-FFF2-40B4-BE49-F238E27FC236}">
                <a16:creationId xmlns:a16="http://schemas.microsoft.com/office/drawing/2014/main" id="{04F7B753-B960-4BB7-AB2A-ABFE0DC79513}"/>
              </a:ext>
            </a:extLst>
          </p:cNvPr>
          <p:cNvPicPr>
            <a:picLocks noChangeAspect="1"/>
          </p:cNvPicPr>
          <p:nvPr/>
        </p:nvPicPr>
        <p:blipFill rotWithShape="1">
          <a:blip r:embed="rId4"/>
          <a:srcRect l="35604" t="52462" r="61741" b="43814"/>
          <a:stretch/>
        </p:blipFill>
        <p:spPr>
          <a:xfrm>
            <a:off x="158265" y="4308706"/>
            <a:ext cx="1633414" cy="644294"/>
          </a:xfrm>
          <a:prstGeom prst="rect">
            <a:avLst/>
          </a:prstGeom>
        </p:spPr>
      </p:pic>
      <p:pic>
        <p:nvPicPr>
          <p:cNvPr id="13" name="Picture 12">
            <a:extLst>
              <a:ext uri="{FF2B5EF4-FFF2-40B4-BE49-F238E27FC236}">
                <a16:creationId xmlns:a16="http://schemas.microsoft.com/office/drawing/2014/main" id="{775ADFF8-5C71-4B09-8822-32AD28C04DF0}"/>
              </a:ext>
            </a:extLst>
          </p:cNvPr>
          <p:cNvPicPr>
            <a:picLocks noChangeAspect="1"/>
          </p:cNvPicPr>
          <p:nvPr/>
        </p:nvPicPr>
        <p:blipFill rotWithShape="1">
          <a:blip r:embed="rId4"/>
          <a:srcRect l="34645" t="63153" r="60888" b="32505"/>
          <a:stretch/>
        </p:blipFill>
        <p:spPr>
          <a:xfrm>
            <a:off x="152400" y="4985257"/>
            <a:ext cx="2748009" cy="751234"/>
          </a:xfrm>
          <a:prstGeom prst="rect">
            <a:avLst/>
          </a:prstGeom>
        </p:spPr>
      </p:pic>
      <p:pic>
        <p:nvPicPr>
          <p:cNvPr id="17" name="Picture 16">
            <a:extLst>
              <a:ext uri="{FF2B5EF4-FFF2-40B4-BE49-F238E27FC236}">
                <a16:creationId xmlns:a16="http://schemas.microsoft.com/office/drawing/2014/main" id="{EB2304ED-4B05-43B9-91A9-017EB5B6C872}"/>
              </a:ext>
            </a:extLst>
          </p:cNvPr>
          <p:cNvPicPr>
            <a:picLocks noChangeAspect="1"/>
          </p:cNvPicPr>
          <p:nvPr/>
        </p:nvPicPr>
        <p:blipFill rotWithShape="1">
          <a:blip r:embed="rId5"/>
          <a:srcRect l="35260" t="15924" r="61362" b="81967"/>
          <a:stretch/>
        </p:blipFill>
        <p:spPr>
          <a:xfrm>
            <a:off x="3657600" y="3048000"/>
            <a:ext cx="1717505" cy="301624"/>
          </a:xfrm>
          <a:prstGeom prst="rect">
            <a:avLst/>
          </a:prstGeom>
        </p:spPr>
      </p:pic>
      <p:pic>
        <p:nvPicPr>
          <p:cNvPr id="19" name="Picture 18">
            <a:extLst>
              <a:ext uri="{FF2B5EF4-FFF2-40B4-BE49-F238E27FC236}">
                <a16:creationId xmlns:a16="http://schemas.microsoft.com/office/drawing/2014/main" id="{1D80757C-ED7D-460D-B2F0-4457D3E3B84B}"/>
              </a:ext>
            </a:extLst>
          </p:cNvPr>
          <p:cNvPicPr>
            <a:picLocks noChangeAspect="1"/>
          </p:cNvPicPr>
          <p:nvPr/>
        </p:nvPicPr>
        <p:blipFill rotWithShape="1">
          <a:blip r:embed="rId5"/>
          <a:srcRect l="31595" t="70529" r="57764" b="22237"/>
          <a:stretch/>
        </p:blipFill>
        <p:spPr>
          <a:xfrm>
            <a:off x="3581400" y="3705847"/>
            <a:ext cx="5410200" cy="1034312"/>
          </a:xfrm>
          <a:prstGeom prst="rect">
            <a:avLst/>
          </a:prstGeom>
        </p:spPr>
      </p:pic>
      <p:pic>
        <p:nvPicPr>
          <p:cNvPr id="21" name="Picture 20">
            <a:extLst>
              <a:ext uri="{FF2B5EF4-FFF2-40B4-BE49-F238E27FC236}">
                <a16:creationId xmlns:a16="http://schemas.microsoft.com/office/drawing/2014/main" id="{7AC89192-8C45-4CE9-86D8-FCBB4BF69A86}"/>
              </a:ext>
            </a:extLst>
          </p:cNvPr>
          <p:cNvPicPr>
            <a:picLocks noChangeAspect="1"/>
          </p:cNvPicPr>
          <p:nvPr/>
        </p:nvPicPr>
        <p:blipFill rotWithShape="1">
          <a:blip r:embed="rId6"/>
          <a:srcRect l="26272" t="18957" r="52524" b="66971"/>
          <a:stretch/>
        </p:blipFill>
        <p:spPr>
          <a:xfrm>
            <a:off x="3611880" y="5139675"/>
            <a:ext cx="5532120" cy="1032525"/>
          </a:xfrm>
          <a:prstGeom prst="rect">
            <a:avLst/>
          </a:prstGeom>
        </p:spPr>
      </p:pic>
    </p:spTree>
    <p:extLst>
      <p:ext uri="{BB962C8B-B14F-4D97-AF65-F5344CB8AC3E}">
        <p14:creationId xmlns:p14="http://schemas.microsoft.com/office/powerpoint/2010/main" val="2940991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lstStyle/>
          <a:p>
            <a:r>
              <a:rPr lang="en-US" dirty="0"/>
              <a:t>Doing the test in R</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normAutofit fontScale="77500" lnSpcReduction="20000"/>
          </a:bodyPr>
          <a:lstStyle/>
          <a:p>
            <a:pPr marL="0" indent="0" algn="l">
              <a:buNone/>
            </a:pPr>
            <a:r>
              <a:rPr lang="en-US" sz="2800" b="0" i="0" u="none" strike="noStrike" baseline="0" dirty="0">
                <a:solidFill>
                  <a:srgbClr val="666680"/>
                </a:solidFill>
                <a:latin typeface="CMTT9"/>
              </a:rPr>
              <a:t>&gt; </a:t>
            </a:r>
            <a:r>
              <a:rPr lang="en-US" sz="2800" b="0" i="0" u="none" strike="noStrike" baseline="0" dirty="0" err="1">
                <a:solidFill>
                  <a:srgbClr val="000080"/>
                </a:solidFill>
                <a:latin typeface="CMTT9"/>
              </a:rPr>
              <a:t>xtabs</a:t>
            </a:r>
            <a:r>
              <a:rPr lang="en-US" sz="2800" b="0" i="0" u="none" strike="noStrike" baseline="0" dirty="0">
                <a:solidFill>
                  <a:srgbClr val="000080"/>
                </a:solidFill>
                <a:latin typeface="CMTT9"/>
              </a:rPr>
              <a:t>( formula = ~</a:t>
            </a:r>
            <a:r>
              <a:rPr lang="en-US" sz="2800" b="0" i="0" u="none" strike="noStrike" baseline="0" dirty="0" err="1">
                <a:solidFill>
                  <a:srgbClr val="000080"/>
                </a:solidFill>
                <a:latin typeface="CMTT9"/>
              </a:rPr>
              <a:t>choice+species</a:t>
            </a:r>
            <a:r>
              <a:rPr lang="en-US" sz="2800" b="0" i="0" u="none" strike="noStrike" baseline="0" dirty="0">
                <a:solidFill>
                  <a:srgbClr val="000080"/>
                </a:solidFill>
                <a:latin typeface="CMTT9"/>
              </a:rPr>
              <a:t>, data = chapek9 )</a:t>
            </a:r>
          </a:p>
          <a:p>
            <a:pPr marL="0" indent="0" algn="l">
              <a:buNone/>
            </a:pPr>
            <a:r>
              <a:rPr lang="en-US" sz="2800" b="0" i="0" u="none" strike="noStrike" baseline="0" dirty="0">
                <a:solidFill>
                  <a:srgbClr val="666680"/>
                </a:solidFill>
                <a:latin typeface="CMTT9"/>
              </a:rPr>
              <a:t>species</a:t>
            </a:r>
          </a:p>
          <a:p>
            <a:pPr marL="0" indent="0" algn="l">
              <a:buNone/>
            </a:pPr>
            <a:r>
              <a:rPr lang="en-US" sz="2800" b="0" i="0" u="none" strike="noStrike" baseline="0" dirty="0">
                <a:solidFill>
                  <a:srgbClr val="666680"/>
                </a:solidFill>
                <a:latin typeface="CMTT9"/>
              </a:rPr>
              <a:t>choice robot human</a:t>
            </a:r>
          </a:p>
          <a:p>
            <a:pPr marL="0" indent="0" algn="l">
              <a:buNone/>
            </a:pPr>
            <a:r>
              <a:rPr lang="en-US" sz="2800" b="0" i="0" u="none" strike="noStrike" baseline="0" dirty="0">
                <a:solidFill>
                  <a:srgbClr val="666680"/>
                </a:solidFill>
                <a:latin typeface="CMTT9"/>
              </a:rPr>
              <a:t>puppy 13 15</a:t>
            </a:r>
          </a:p>
          <a:p>
            <a:pPr marL="0" indent="0" algn="l">
              <a:buNone/>
            </a:pPr>
            <a:r>
              <a:rPr lang="en-US" sz="2800" b="0" i="0" u="none" strike="noStrike" baseline="0" dirty="0">
                <a:solidFill>
                  <a:srgbClr val="666680"/>
                </a:solidFill>
                <a:latin typeface="CMTT9"/>
              </a:rPr>
              <a:t>flower 30 13</a:t>
            </a:r>
          </a:p>
          <a:p>
            <a:pPr marL="0" indent="0" algn="l">
              <a:buNone/>
            </a:pPr>
            <a:r>
              <a:rPr lang="en-US" sz="2800" b="0" i="0" u="none" strike="noStrike" baseline="0" dirty="0">
                <a:solidFill>
                  <a:srgbClr val="666680"/>
                </a:solidFill>
                <a:latin typeface="CMTT9"/>
              </a:rPr>
              <a:t>data 44 65</a:t>
            </a:r>
          </a:p>
          <a:p>
            <a:pPr marL="0" indent="0">
              <a:buNone/>
            </a:pPr>
            <a:r>
              <a:rPr lang="en-US" sz="2800" b="0" i="0" u="none" strike="noStrike" baseline="0" dirty="0">
                <a:solidFill>
                  <a:srgbClr val="666680"/>
                </a:solidFill>
                <a:latin typeface="CMTT9"/>
              </a:rPr>
              <a:t>&gt; </a:t>
            </a:r>
            <a:r>
              <a:rPr lang="en-US" sz="2800" b="0" i="0" u="none" strike="noStrike" baseline="0" dirty="0" err="1">
                <a:solidFill>
                  <a:srgbClr val="000080"/>
                </a:solidFill>
                <a:latin typeface="CMTT9"/>
              </a:rPr>
              <a:t>associationTest</a:t>
            </a:r>
            <a:r>
              <a:rPr lang="en-US" sz="2800" b="0" i="0" u="none" strike="noStrike" baseline="0" dirty="0">
                <a:solidFill>
                  <a:srgbClr val="000080"/>
                </a:solidFill>
                <a:latin typeface="CMTT9"/>
              </a:rPr>
              <a:t>( formula = ~</a:t>
            </a:r>
            <a:r>
              <a:rPr lang="en-US" sz="2800" b="0" i="0" u="none" strike="noStrike" baseline="0" dirty="0" err="1">
                <a:solidFill>
                  <a:srgbClr val="000080"/>
                </a:solidFill>
                <a:latin typeface="CMTT9"/>
              </a:rPr>
              <a:t>choice+species</a:t>
            </a:r>
            <a:r>
              <a:rPr lang="en-US" sz="2800" b="0" i="0" u="none" strike="noStrike" baseline="0" dirty="0">
                <a:solidFill>
                  <a:srgbClr val="000080"/>
                </a:solidFill>
                <a:latin typeface="CMTT9"/>
              </a:rPr>
              <a:t>, data = chapek9 )</a:t>
            </a:r>
          </a:p>
          <a:p>
            <a:pPr marL="0" indent="0" algn="l">
              <a:buNone/>
            </a:pPr>
            <a:r>
              <a:rPr lang="en-US" sz="2800" b="0" i="0" u="none" strike="noStrike" baseline="0" dirty="0">
                <a:solidFill>
                  <a:srgbClr val="666680"/>
                </a:solidFill>
                <a:latin typeface="CMTT9"/>
              </a:rPr>
              <a:t>Chi-square test of categorical association </a:t>
            </a:r>
          </a:p>
          <a:p>
            <a:pPr marL="0" indent="0" algn="l">
              <a:buNone/>
            </a:pPr>
            <a:r>
              <a:rPr lang="en-US" sz="2800" b="0" i="0" u="none" strike="noStrike" baseline="0" dirty="0">
                <a:solidFill>
                  <a:srgbClr val="666680"/>
                </a:solidFill>
                <a:latin typeface="CMTT9"/>
              </a:rPr>
              <a:t>Variables: choice, species</a:t>
            </a:r>
          </a:p>
          <a:p>
            <a:pPr marL="0" indent="0" algn="l">
              <a:buNone/>
            </a:pPr>
            <a:endParaRPr lang="en-US" sz="2800" b="0" i="0" u="none" strike="noStrike" baseline="0" dirty="0">
              <a:solidFill>
                <a:srgbClr val="666680"/>
              </a:solidFill>
              <a:latin typeface="CMTT9"/>
            </a:endParaRPr>
          </a:p>
          <a:p>
            <a:pPr marL="0" indent="0" algn="l">
              <a:buNone/>
            </a:pPr>
            <a:r>
              <a:rPr lang="en-US" sz="2800" b="0" i="0" u="none" strike="noStrike" baseline="0" dirty="0">
                <a:solidFill>
                  <a:srgbClr val="666680"/>
                </a:solidFill>
                <a:latin typeface="CMTT9"/>
              </a:rPr>
              <a:t>Hypotheses:</a:t>
            </a:r>
          </a:p>
          <a:p>
            <a:pPr marL="0" indent="0" algn="l">
              <a:buNone/>
            </a:pPr>
            <a:r>
              <a:rPr lang="en-US" sz="2800" b="0" i="0" u="none" strike="noStrike" baseline="0" dirty="0">
                <a:solidFill>
                  <a:srgbClr val="666680"/>
                </a:solidFill>
                <a:latin typeface="CMTT9"/>
              </a:rPr>
              <a:t>null: variables are independent of one another</a:t>
            </a:r>
          </a:p>
          <a:p>
            <a:pPr marL="0" indent="0" algn="l">
              <a:buNone/>
            </a:pPr>
            <a:r>
              <a:rPr lang="en-US" sz="2800" b="0" i="0" u="none" strike="noStrike" baseline="0" dirty="0">
                <a:solidFill>
                  <a:srgbClr val="666680"/>
                </a:solidFill>
                <a:latin typeface="CMTT9"/>
              </a:rPr>
              <a:t>alternative: some contingency exists between variables</a:t>
            </a:r>
          </a:p>
          <a:p>
            <a:pPr marL="0" indent="0" algn="l">
              <a:buNone/>
            </a:pPr>
            <a:endParaRPr lang="en-US" dirty="0">
              <a:solidFill>
                <a:srgbClr val="666680"/>
              </a:solidFill>
              <a:latin typeface="CMTT9"/>
            </a:endParaRPr>
          </a:p>
          <a:p>
            <a:pPr marL="0" indent="0" algn="l">
              <a:buNone/>
            </a:pPr>
            <a:endParaRPr lang="en-US" sz="2800" b="0" i="0" u="none" strike="noStrike" baseline="0" dirty="0">
              <a:solidFill>
                <a:srgbClr val="666680"/>
              </a:solidFill>
              <a:latin typeface="CMTT9"/>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28367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a:xfrm>
            <a:off x="457200" y="-228600"/>
            <a:ext cx="8229600" cy="1143000"/>
          </a:xfrm>
        </p:spPr>
        <p:txBody>
          <a:bodyPr/>
          <a:lstStyle/>
          <a:p>
            <a:r>
              <a:rPr lang="en-US" dirty="0"/>
              <a:t>Doing the test in R</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152400" y="808038"/>
            <a:ext cx="8610600" cy="5440362"/>
          </a:xfrm>
        </p:spPr>
        <p:txBody>
          <a:bodyPr>
            <a:normAutofit/>
          </a:bodyPr>
          <a:lstStyle/>
          <a:p>
            <a:pPr marL="0" indent="0" algn="l">
              <a:buNone/>
            </a:pPr>
            <a:r>
              <a:rPr lang="en-US" sz="1400" b="0" i="0" u="none" strike="noStrike" baseline="0" dirty="0">
                <a:solidFill>
                  <a:srgbClr val="666680"/>
                </a:solidFill>
                <a:latin typeface="CMTT9"/>
              </a:rPr>
              <a:t>Observed contingency table:</a:t>
            </a:r>
          </a:p>
          <a:p>
            <a:pPr marL="0" indent="0" algn="l">
              <a:buNone/>
            </a:pPr>
            <a:r>
              <a:rPr lang="en-US" sz="1400" b="0" i="0" u="none" strike="noStrike" baseline="0" dirty="0">
                <a:solidFill>
                  <a:srgbClr val="666680"/>
                </a:solidFill>
                <a:latin typeface="CMTT9"/>
              </a:rPr>
              <a:t>species</a:t>
            </a:r>
          </a:p>
          <a:p>
            <a:pPr marL="0" indent="0" algn="l">
              <a:buNone/>
            </a:pPr>
            <a:r>
              <a:rPr lang="en-US" sz="1400" b="0" i="0" u="none" strike="noStrike" baseline="0" dirty="0">
                <a:solidFill>
                  <a:srgbClr val="666680"/>
                </a:solidFill>
                <a:latin typeface="CMTT9"/>
              </a:rPr>
              <a:t>choice robot human</a:t>
            </a:r>
          </a:p>
          <a:p>
            <a:pPr marL="0" indent="0" algn="l">
              <a:buNone/>
            </a:pPr>
            <a:r>
              <a:rPr lang="en-US" sz="1400" b="0" i="0" u="none" strike="noStrike" baseline="0" dirty="0">
                <a:solidFill>
                  <a:srgbClr val="666680"/>
                </a:solidFill>
                <a:latin typeface="CMTT9"/>
              </a:rPr>
              <a:t>puppy 13 15</a:t>
            </a:r>
          </a:p>
          <a:p>
            <a:pPr marL="0" indent="0" algn="l">
              <a:buNone/>
            </a:pPr>
            <a:r>
              <a:rPr lang="en-US" sz="1400" b="0" i="0" u="none" strike="noStrike" baseline="0" dirty="0">
                <a:solidFill>
                  <a:srgbClr val="666680"/>
                </a:solidFill>
                <a:latin typeface="CMTT9"/>
              </a:rPr>
              <a:t>flower 30 13</a:t>
            </a:r>
          </a:p>
          <a:p>
            <a:pPr marL="0" indent="0" algn="l">
              <a:buNone/>
            </a:pPr>
            <a:r>
              <a:rPr lang="en-US" sz="1400" b="0" i="0" u="none" strike="noStrike" baseline="0" dirty="0">
                <a:solidFill>
                  <a:srgbClr val="666680"/>
                </a:solidFill>
                <a:latin typeface="CMTT9"/>
              </a:rPr>
              <a:t>data 44 65</a:t>
            </a:r>
          </a:p>
          <a:p>
            <a:pPr marL="0" indent="0" algn="l">
              <a:buNone/>
            </a:pPr>
            <a:endParaRPr lang="en-US" sz="1400" dirty="0">
              <a:solidFill>
                <a:srgbClr val="666680"/>
              </a:solidFill>
              <a:latin typeface="CMTT9"/>
            </a:endParaRPr>
          </a:p>
          <a:p>
            <a:pPr marL="0" indent="0" algn="l">
              <a:buNone/>
            </a:pPr>
            <a:r>
              <a:rPr lang="en-US" sz="1400" b="0" i="0" u="none" strike="noStrike" baseline="0" dirty="0">
                <a:solidFill>
                  <a:srgbClr val="666680"/>
                </a:solidFill>
                <a:latin typeface="CMTT9"/>
              </a:rPr>
              <a:t>Expected contingency table under the null hypothesis:</a:t>
            </a:r>
          </a:p>
          <a:p>
            <a:pPr marL="0" indent="0" algn="l">
              <a:buNone/>
            </a:pPr>
            <a:r>
              <a:rPr lang="en-US" sz="1400" b="0" i="0" u="none" strike="noStrike" baseline="0" dirty="0">
                <a:solidFill>
                  <a:srgbClr val="666680"/>
                </a:solidFill>
                <a:latin typeface="CMTT9"/>
              </a:rPr>
              <a:t>species</a:t>
            </a:r>
          </a:p>
          <a:p>
            <a:pPr marL="0" indent="0" algn="l">
              <a:buNone/>
            </a:pPr>
            <a:r>
              <a:rPr lang="en-US" sz="1400" b="0" i="0" u="none" strike="noStrike" baseline="0" dirty="0">
                <a:solidFill>
                  <a:srgbClr val="666680"/>
                </a:solidFill>
                <a:latin typeface="CMTT9"/>
              </a:rPr>
              <a:t>choice robot human</a:t>
            </a:r>
          </a:p>
          <a:p>
            <a:pPr marL="0" indent="0" algn="l">
              <a:buNone/>
            </a:pPr>
            <a:r>
              <a:rPr lang="en-US" sz="1400" b="0" i="0" u="none" strike="noStrike" baseline="0" dirty="0">
                <a:solidFill>
                  <a:srgbClr val="666680"/>
                </a:solidFill>
                <a:latin typeface="CMTT9"/>
              </a:rPr>
              <a:t>puppy 13.5 14.5</a:t>
            </a:r>
          </a:p>
          <a:p>
            <a:pPr marL="0" indent="0" algn="l">
              <a:buNone/>
            </a:pPr>
            <a:r>
              <a:rPr lang="en-US" sz="1400" b="0" i="0" u="none" strike="noStrike" baseline="0" dirty="0">
                <a:solidFill>
                  <a:srgbClr val="666680"/>
                </a:solidFill>
                <a:latin typeface="CMTT9"/>
              </a:rPr>
              <a:t>flower 20.8 22.2</a:t>
            </a:r>
          </a:p>
          <a:p>
            <a:pPr marL="0" indent="0" algn="l">
              <a:buNone/>
            </a:pPr>
            <a:r>
              <a:rPr lang="en-US" sz="1400" b="0" i="0" u="none" strike="noStrike" baseline="0" dirty="0">
                <a:solidFill>
                  <a:srgbClr val="666680"/>
                </a:solidFill>
                <a:latin typeface="CMTT9"/>
              </a:rPr>
              <a:t>data 52.7 56.3</a:t>
            </a:r>
          </a:p>
          <a:p>
            <a:pPr marL="0" indent="0" algn="l">
              <a:buNone/>
            </a:pPr>
            <a:endParaRPr lang="en-US" sz="1400" dirty="0">
              <a:solidFill>
                <a:srgbClr val="666680"/>
              </a:solidFill>
              <a:latin typeface="CMTT9"/>
            </a:endParaRPr>
          </a:p>
          <a:p>
            <a:pPr marL="0" indent="0" algn="l">
              <a:buNone/>
            </a:pPr>
            <a:r>
              <a:rPr lang="en-US" sz="1400" b="0" i="0" u="none" strike="noStrike" baseline="0" dirty="0">
                <a:solidFill>
                  <a:srgbClr val="666680"/>
                </a:solidFill>
                <a:latin typeface="CMTT9"/>
              </a:rPr>
              <a:t>Test results:</a:t>
            </a:r>
          </a:p>
          <a:p>
            <a:pPr marL="0" indent="0" algn="l">
              <a:buNone/>
            </a:pPr>
            <a:r>
              <a:rPr lang="en-US" sz="1400" b="0" i="0" u="none" strike="noStrike" baseline="0" dirty="0">
                <a:solidFill>
                  <a:srgbClr val="666680"/>
                </a:solidFill>
                <a:latin typeface="CMTT9"/>
              </a:rPr>
              <a:t>X-squared statistic: 10.722</a:t>
            </a:r>
          </a:p>
          <a:p>
            <a:pPr marL="0" indent="0" algn="l">
              <a:buNone/>
            </a:pPr>
            <a:r>
              <a:rPr lang="en-US" sz="1400" b="0" i="0" u="none" strike="noStrike" baseline="0" dirty="0">
                <a:solidFill>
                  <a:srgbClr val="666680"/>
                </a:solidFill>
                <a:latin typeface="CMTT9"/>
              </a:rPr>
              <a:t>degrees of freedom: 2</a:t>
            </a:r>
          </a:p>
          <a:p>
            <a:pPr marL="0" indent="0" algn="l">
              <a:buNone/>
            </a:pPr>
            <a:r>
              <a:rPr lang="en-US" sz="1400" b="0" i="0" u="none" strike="noStrike" baseline="0" dirty="0">
                <a:solidFill>
                  <a:srgbClr val="666680"/>
                </a:solidFill>
                <a:latin typeface="CMTT9"/>
              </a:rPr>
              <a:t>p-value: 0.005</a:t>
            </a:r>
          </a:p>
          <a:p>
            <a:pPr marL="0" indent="0" algn="l">
              <a:buNone/>
            </a:pPr>
            <a:endParaRPr lang="en-US" sz="1400" b="0" i="0" u="none" strike="noStrike" baseline="0" dirty="0">
              <a:solidFill>
                <a:srgbClr val="000000"/>
              </a:solidFill>
              <a:latin typeface="CMR10"/>
            </a:endParaRPr>
          </a:p>
          <a:p>
            <a:pPr marL="0" indent="0" algn="l">
              <a:buNone/>
            </a:pPr>
            <a:r>
              <a:rPr lang="en-US" sz="1400" b="0" i="0" u="none" strike="noStrike" baseline="0" dirty="0">
                <a:solidFill>
                  <a:srgbClr val="666680"/>
                </a:solidFill>
                <a:latin typeface="CMTT9"/>
              </a:rPr>
              <a:t>Other information:</a:t>
            </a:r>
          </a:p>
          <a:p>
            <a:pPr marL="0" indent="0" algn="l">
              <a:buNone/>
            </a:pPr>
            <a:r>
              <a:rPr lang="en-US" sz="1400" b="0" i="0" u="none" strike="noStrike" baseline="0" dirty="0">
                <a:solidFill>
                  <a:srgbClr val="666680"/>
                </a:solidFill>
                <a:latin typeface="CMTT9"/>
              </a:rPr>
              <a:t>estimated effect size (Cramer's v): 0.244</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13AD373-70F1-4B96-84A3-63E4CA8CB691}"/>
                  </a:ext>
                </a:extLst>
              </p:cNvPr>
              <p:cNvSpPr txBox="1"/>
              <p:nvPr/>
            </p:nvSpPr>
            <p:spPr>
              <a:xfrm>
                <a:off x="4199689" y="631478"/>
                <a:ext cx="4940300" cy="5370701"/>
              </a:xfrm>
              <a:prstGeom prst="rect">
                <a:avLst/>
              </a:prstGeom>
              <a:noFill/>
            </p:spPr>
            <p:txBody>
              <a:bodyPr wrap="square">
                <a:spAutoFit/>
              </a:bodyPr>
              <a:lstStyle/>
              <a:p>
                <a:pPr algn="just"/>
                <a:r>
                  <a:rPr lang="en-US" b="0" i="0" u="none" strike="noStrike" baseline="0" dirty="0">
                    <a:solidFill>
                      <a:srgbClr val="000000"/>
                    </a:solidFill>
                    <a:latin typeface="Arial" panose="020B0604020202020204" pitchFamily="34" charset="0"/>
                    <a:cs typeface="Arial" panose="020B0604020202020204" pitchFamily="34" charset="0"/>
                  </a:rPr>
                  <a:t>Pearson's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𝜒</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 </m:t>
                    </m:r>
                  </m:oMath>
                </a14:m>
                <a:r>
                  <a:rPr lang="en-US" b="0" i="0" u="none" strike="noStrike" baseline="0" dirty="0">
                    <a:solidFill>
                      <a:srgbClr val="000000"/>
                    </a:solidFill>
                    <a:latin typeface="Arial" panose="020B0604020202020204" pitchFamily="34" charset="0"/>
                    <a:cs typeface="Arial" panose="020B0604020202020204" pitchFamily="34" charset="0"/>
                  </a:rPr>
                  <a:t> revealed a significant association between species and choice (</a:t>
                </a:r>
                <a14:m>
                  <m:oMath xmlns:m="http://schemas.openxmlformats.org/officeDocument/2006/math">
                    <m:sSup>
                      <m:sSupPr>
                        <m:ctrlPr>
                          <a:rPr lang="en-US" b="0" i="1" u="none" strike="noStrike" baseline="0" smtClean="0">
                            <a:solidFill>
                              <a:srgbClr val="000000"/>
                            </a:solidFill>
                            <a:latin typeface="Cambria Math" panose="02040503050406030204" pitchFamily="18" charset="0"/>
                          </a:rPr>
                        </m:ctrlPr>
                      </m:sSupPr>
                      <m:e>
                        <m:r>
                          <a:rPr lang="en-US" b="0" i="1" u="none" strike="noStrike" baseline="0" smtClean="0">
                            <a:solidFill>
                              <a:srgbClr val="000000"/>
                            </a:solidFill>
                            <a:latin typeface="Cambria Math" panose="02040503050406030204" pitchFamily="18" charset="0"/>
                            <a:ea typeface="Cambria Math" panose="02040503050406030204" pitchFamily="18" charset="0"/>
                          </a:rPr>
                          <m:t>𝜒</m:t>
                        </m:r>
                      </m:e>
                      <m:sup>
                        <m:r>
                          <a:rPr lang="en-US" b="0" i="1" u="none" strike="noStrike" baseline="0" smtClean="0">
                            <a:solidFill>
                              <a:srgbClr val="000000"/>
                            </a:solidFill>
                            <a:latin typeface="Cambria Math" panose="02040503050406030204" pitchFamily="18" charset="0"/>
                          </a:rPr>
                          <m:t>2</m:t>
                        </m:r>
                      </m:sup>
                    </m:sSup>
                  </m:oMath>
                </a14:m>
                <a:r>
                  <a:rPr lang="en-US" b="0" i="0" u="none" strike="noStrike" baseline="0" dirty="0">
                    <a:solidFill>
                      <a:srgbClr val="000000"/>
                    </a:solidFill>
                    <a:latin typeface="Arial" panose="020B0604020202020204" pitchFamily="34" charset="0"/>
                    <a:cs typeface="Arial" panose="020B0604020202020204" pitchFamily="34" charset="0"/>
                  </a:rPr>
                  <a:t>(2)= 10.7, p &lt;.01): robots appeared to be more likely to say that they prefer flowers, but the humans were more likely to say they prefer data.</a:t>
                </a:r>
              </a:p>
              <a:p>
                <a:pPr marL="0" indent="0" algn="l">
                  <a:buNone/>
                </a:pPr>
                <a:endParaRPr lang="en-US" sz="1600" dirty="0">
                  <a:solidFill>
                    <a:srgbClr val="000000"/>
                  </a:solidFill>
                </a:endParaRPr>
              </a:p>
              <a:p>
                <a:pPr marL="0" indent="0" algn="l">
                  <a:buNone/>
                </a:pPr>
                <a:endParaRPr lang="en-US" sz="1600" dirty="0">
                  <a:solidFill>
                    <a:srgbClr val="000000"/>
                  </a:solidFill>
                </a:endParaRPr>
              </a:p>
              <a:p>
                <a:pPr marL="0" indent="0" algn="l">
                  <a:buNone/>
                </a:pPr>
                <a:endParaRPr lang="en-US" sz="1600" dirty="0">
                  <a:solidFill>
                    <a:srgbClr val="000000"/>
                  </a:solidFill>
                </a:endParaRPr>
              </a:p>
              <a:p>
                <a:pPr marL="0" indent="0" algn="just">
                  <a:buNone/>
                </a:pPr>
                <a:r>
                  <a:rPr lang="en-US" sz="1700" b="0" i="0" u="none" strike="noStrike" baseline="0" dirty="0">
                    <a:solidFill>
                      <a:srgbClr val="000000"/>
                    </a:solidFill>
                  </a:rPr>
                  <a:t>The fact that humans appeared to have a stronger preference for raw data less than robots is somewhat counterintuitive. However, in context it makes some sense: the civil authority on Chapek9 has an unfortunate tendency to kill and dissect humans when they are identified.  As such it seems most likely that the human participants did not respond honestly to the question, so as to avoid potentially undesirable consequences. This should be considered to be a substantial methodological weakness.</a:t>
                </a:r>
              </a:p>
            </p:txBody>
          </p:sp>
        </mc:Choice>
        <mc:Fallback xmlns="">
          <p:sp>
            <p:nvSpPr>
              <p:cNvPr id="5" name="TextBox 4">
                <a:extLst>
                  <a:ext uri="{FF2B5EF4-FFF2-40B4-BE49-F238E27FC236}">
                    <a16:creationId xmlns:a16="http://schemas.microsoft.com/office/drawing/2014/main" id="{213AD373-70F1-4B96-84A3-63E4CA8CB691}"/>
                  </a:ext>
                </a:extLst>
              </p:cNvPr>
              <p:cNvSpPr txBox="1">
                <a:spLocks noRot="1" noChangeAspect="1" noMove="1" noResize="1" noEditPoints="1" noAdjustHandles="1" noChangeArrowheads="1" noChangeShapeType="1" noTextEdit="1"/>
              </p:cNvSpPr>
              <p:nvPr/>
            </p:nvSpPr>
            <p:spPr>
              <a:xfrm>
                <a:off x="4199689" y="631478"/>
                <a:ext cx="4940300" cy="5370701"/>
              </a:xfrm>
              <a:prstGeom prst="rect">
                <a:avLst/>
              </a:prstGeom>
              <a:blipFill>
                <a:blip r:embed="rId3"/>
                <a:stretch>
                  <a:fillRect l="-1026" t="-472" r="-1026" b="-708"/>
                </a:stretch>
              </a:blipFill>
            </p:spPr>
            <p:txBody>
              <a:bodyPr/>
              <a:lstStyle/>
              <a:p>
                <a:r>
                  <a:rPr lang="en-US">
                    <a:noFill/>
                  </a:rPr>
                  <a:t> </a:t>
                </a:r>
              </a:p>
            </p:txBody>
          </p:sp>
        </mc:Fallback>
      </mc:AlternateContent>
    </p:spTree>
    <p:extLst>
      <p:ext uri="{BB962C8B-B14F-4D97-AF65-F5344CB8AC3E}">
        <p14:creationId xmlns:p14="http://schemas.microsoft.com/office/powerpoint/2010/main" val="4059591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Assumptions of the test(s)</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normAutofit/>
          </a:bodyPr>
          <a:lstStyle/>
          <a:p>
            <a:pPr marL="171450" indent="-171450" algn="just">
              <a:buFont typeface="Arial" panose="020B0604020202020204" pitchFamily="34" charset="0"/>
              <a:buChar char="•"/>
            </a:pPr>
            <a:r>
              <a:rPr lang="en-US" sz="2400" dirty="0"/>
              <a:t>Expected frequencies are sufficiently large. The default</a:t>
            </a:r>
            <a:r>
              <a:rPr lang="en-US" sz="2400" baseline="0" dirty="0"/>
              <a:t> </a:t>
            </a:r>
            <a:r>
              <a:rPr lang="en-US" sz="2400" dirty="0"/>
              <a:t>assumption seems to be that you generally would like to see all your expected frequencies larger than about 5, though for larger tables you would probably be okay if at least 80% of the expected frequencies are above 5 and none of them are below 1. </a:t>
            </a:r>
          </a:p>
          <a:p>
            <a:pPr marL="171450" indent="-171450" algn="just">
              <a:buFont typeface="Arial" panose="020B0604020202020204" pitchFamily="34" charset="0"/>
              <a:buChar char="•"/>
            </a:pPr>
            <a:endParaRPr lang="en-US" sz="2400" dirty="0"/>
          </a:p>
          <a:p>
            <a:pPr marL="171450" indent="-171450" algn="just">
              <a:buFont typeface="Arial" panose="020B0604020202020204" pitchFamily="34" charset="0"/>
              <a:buChar char="•"/>
            </a:pPr>
            <a:r>
              <a:rPr lang="en-US" sz="2400" dirty="0"/>
              <a:t>Data are independent of one another.</a:t>
            </a:r>
          </a:p>
        </p:txBody>
      </p:sp>
    </p:spTree>
    <p:extLst>
      <p:ext uri="{BB962C8B-B14F-4D97-AF65-F5344CB8AC3E}">
        <p14:creationId xmlns:p14="http://schemas.microsoft.com/office/powerpoint/2010/main" val="3131484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7BCF-B1E2-BCBF-3136-D0291F7FC0E9}"/>
              </a:ext>
            </a:extLst>
          </p:cNvPr>
          <p:cNvSpPr>
            <a:spLocks noGrp="1"/>
          </p:cNvSpPr>
          <p:nvPr>
            <p:ph type="title"/>
          </p:nvPr>
        </p:nvSpPr>
        <p:spPr/>
        <p:txBody>
          <a:bodyPr>
            <a:normAutofit fontScale="90000"/>
          </a:bodyPr>
          <a:lstStyle/>
          <a:p>
            <a:r>
              <a:rPr lang="en-US" b="1" i="0" dirty="0">
                <a:solidFill>
                  <a:srgbClr val="020202"/>
                </a:solidFill>
                <a:effectLst/>
                <a:latin typeface="Montserrat" pitchFamily="2" charset="77"/>
              </a:rPr>
              <a:t>Yate’s Continuity Correction: Definition &amp; Example</a:t>
            </a:r>
            <a:endParaRPr lang="en-US" dirty="0"/>
          </a:p>
        </p:txBody>
      </p:sp>
      <p:sp>
        <p:nvSpPr>
          <p:cNvPr id="3" name="Content Placeholder 2">
            <a:extLst>
              <a:ext uri="{FF2B5EF4-FFF2-40B4-BE49-F238E27FC236}">
                <a16:creationId xmlns:a16="http://schemas.microsoft.com/office/drawing/2014/main" id="{B14B8DCB-743C-0812-9C49-A7B439F63368}"/>
              </a:ext>
            </a:extLst>
          </p:cNvPr>
          <p:cNvSpPr>
            <a:spLocks noGrp="1"/>
          </p:cNvSpPr>
          <p:nvPr>
            <p:ph idx="1"/>
          </p:nvPr>
        </p:nvSpPr>
        <p:spPr/>
        <p:txBody>
          <a:bodyPr/>
          <a:lstStyle/>
          <a:p>
            <a:r>
              <a:rPr lang="en-US" dirty="0"/>
              <a:t>The chi-square test assumes </a:t>
            </a:r>
            <a:r>
              <a:rPr lang="en-US" b="0" i="0" dirty="0">
                <a:solidFill>
                  <a:srgbClr val="000000"/>
                </a:solidFill>
                <a:effectLst/>
                <a:latin typeface="Helvetica" pitchFamily="2" charset="0"/>
              </a:rPr>
              <a:t>that the discrete probabilities of the frequencies in a contingency table can be approximated by the Chi-Square distribution, </a:t>
            </a:r>
            <a:r>
              <a:rPr lang="en-US" b="1" i="0" dirty="0">
                <a:solidFill>
                  <a:srgbClr val="000000"/>
                </a:solidFill>
                <a:effectLst/>
                <a:latin typeface="Helvetica" pitchFamily="2" charset="0"/>
              </a:rPr>
              <a:t>which is a continuous distribution</a:t>
            </a:r>
            <a:r>
              <a:rPr lang="en-US" b="0" i="0" dirty="0">
                <a:solidFill>
                  <a:srgbClr val="000000"/>
                </a:solidFill>
                <a:effectLst/>
                <a:latin typeface="Helvetica" pitchFamily="2" charset="0"/>
              </a:rPr>
              <a:t>.</a:t>
            </a:r>
          </a:p>
          <a:p>
            <a:r>
              <a:rPr lang="en-US" b="0" i="0" dirty="0">
                <a:solidFill>
                  <a:srgbClr val="000000"/>
                </a:solidFill>
                <a:effectLst/>
              </a:rPr>
              <a:t>To correct for this bias we can apply </a:t>
            </a:r>
            <a:r>
              <a:rPr lang="en-US" b="1" i="0" dirty="0">
                <a:solidFill>
                  <a:srgbClr val="000000"/>
                </a:solidFill>
                <a:effectLst/>
              </a:rPr>
              <a:t>Yate’s continuity correction</a:t>
            </a:r>
            <a:endParaRPr lang="en-US" dirty="0"/>
          </a:p>
        </p:txBody>
      </p:sp>
      <p:pic>
        <p:nvPicPr>
          <p:cNvPr id="4" name="Picture 3">
            <a:extLst>
              <a:ext uri="{FF2B5EF4-FFF2-40B4-BE49-F238E27FC236}">
                <a16:creationId xmlns:a16="http://schemas.microsoft.com/office/drawing/2014/main" id="{AFB8E37B-8CCC-2C54-D3FF-A098E73824FE}"/>
              </a:ext>
            </a:extLst>
          </p:cNvPr>
          <p:cNvPicPr>
            <a:picLocks noChangeAspect="1"/>
          </p:cNvPicPr>
          <p:nvPr/>
        </p:nvPicPr>
        <p:blipFill rotWithShape="1">
          <a:blip r:embed="rId2"/>
          <a:srcRect l="10110" t="42359" r="83799" b="51925"/>
          <a:stretch/>
        </p:blipFill>
        <p:spPr>
          <a:xfrm>
            <a:off x="2362200" y="4785253"/>
            <a:ext cx="3581400" cy="945092"/>
          </a:xfrm>
          <a:prstGeom prst="rect">
            <a:avLst/>
          </a:prstGeom>
        </p:spPr>
      </p:pic>
    </p:spTree>
    <p:extLst>
      <p:ext uri="{BB962C8B-B14F-4D97-AF65-F5344CB8AC3E}">
        <p14:creationId xmlns:p14="http://schemas.microsoft.com/office/powerpoint/2010/main" val="2271295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fontScale="90000"/>
          </a:bodyPr>
          <a:lstStyle/>
          <a:p>
            <a:pPr algn="l" fontAlgn="base"/>
            <a:r>
              <a:rPr lang="en-US" b="1" i="0" dirty="0">
                <a:solidFill>
                  <a:srgbClr val="020202"/>
                </a:solidFill>
                <a:effectLst/>
                <a:latin typeface="Arial" panose="020B0604020202020204" pitchFamily="34" charset="0"/>
                <a:cs typeface="Arial" panose="020B0604020202020204" pitchFamily="34" charset="0"/>
              </a:rPr>
              <a:t>Yate’s Continuity Correction: Definition &amp; Example</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lstStyle/>
          <a:p>
            <a:r>
              <a:rPr lang="en-US" b="0" i="0" dirty="0">
                <a:solidFill>
                  <a:srgbClr val="000000"/>
                </a:solidFill>
                <a:effectLst/>
                <a:latin typeface="Helvetica" pitchFamily="2" charset="0"/>
              </a:rPr>
              <a:t>We typically only use this correction when at least one cell in the </a:t>
            </a:r>
            <a:r>
              <a:rPr lang="en-US" b="1" i="0" dirty="0">
                <a:solidFill>
                  <a:srgbClr val="000000"/>
                </a:solidFill>
                <a:effectLst/>
                <a:latin typeface="Helvetica" pitchFamily="2" charset="0"/>
              </a:rPr>
              <a:t>contingency table has an expected frequency</a:t>
            </a:r>
            <a:r>
              <a:rPr lang="en-US" b="0" i="0" dirty="0">
                <a:solidFill>
                  <a:srgbClr val="000000"/>
                </a:solidFill>
                <a:effectLst/>
                <a:latin typeface="Helvetica" pitchFamily="2" charset="0"/>
              </a:rPr>
              <a:t> less than 5.</a:t>
            </a:r>
          </a:p>
        </p:txBody>
      </p:sp>
      <p:pic>
        <p:nvPicPr>
          <p:cNvPr id="5" name="Picture 4">
            <a:extLst>
              <a:ext uri="{FF2B5EF4-FFF2-40B4-BE49-F238E27FC236}">
                <a16:creationId xmlns:a16="http://schemas.microsoft.com/office/drawing/2014/main" id="{5DD2E2A4-76BB-47E9-B3B5-CE61AC3953DF}"/>
              </a:ext>
            </a:extLst>
          </p:cNvPr>
          <p:cNvPicPr>
            <a:picLocks noChangeAspect="1"/>
          </p:cNvPicPr>
          <p:nvPr/>
        </p:nvPicPr>
        <p:blipFill rotWithShape="1">
          <a:blip r:embed="rId3"/>
          <a:srcRect l="10110" t="42359" r="83799" b="51925"/>
          <a:stretch/>
        </p:blipFill>
        <p:spPr>
          <a:xfrm>
            <a:off x="2286000" y="3449053"/>
            <a:ext cx="4042609" cy="1066800"/>
          </a:xfrm>
          <a:prstGeom prst="rect">
            <a:avLst/>
          </a:prstGeom>
        </p:spPr>
      </p:pic>
    </p:spTree>
    <p:extLst>
      <p:ext uri="{BB962C8B-B14F-4D97-AF65-F5344CB8AC3E}">
        <p14:creationId xmlns:p14="http://schemas.microsoft.com/office/powerpoint/2010/main" val="282670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448F-1558-0A5B-1464-437B697EA11F}"/>
              </a:ext>
            </a:extLst>
          </p:cNvPr>
          <p:cNvSpPr>
            <a:spLocks noGrp="1"/>
          </p:cNvSpPr>
          <p:nvPr>
            <p:ph type="title"/>
          </p:nvPr>
        </p:nvSpPr>
        <p:spPr/>
        <p:txBody>
          <a:bodyPr>
            <a:normAutofit/>
          </a:bodyPr>
          <a:lstStyle/>
          <a:p>
            <a:r>
              <a:rPr lang="en-US" b="1" i="0" u="none" strike="noStrike" dirty="0">
                <a:effectLst/>
                <a:latin typeface="Helvetica" pitchFamily="2" charset="0"/>
              </a:rPr>
              <a:t>Chi-Square Statistic</a:t>
            </a:r>
            <a:endParaRPr lang="en-US" b="1" dirty="0"/>
          </a:p>
        </p:txBody>
      </p:sp>
      <p:sp>
        <p:nvSpPr>
          <p:cNvPr id="3" name="Content Placeholder 2">
            <a:extLst>
              <a:ext uri="{FF2B5EF4-FFF2-40B4-BE49-F238E27FC236}">
                <a16:creationId xmlns:a16="http://schemas.microsoft.com/office/drawing/2014/main" id="{CD55EDE3-35B2-DBB7-266E-5A0B6D565565}"/>
              </a:ext>
            </a:extLst>
          </p:cNvPr>
          <p:cNvSpPr>
            <a:spLocks noGrp="1"/>
          </p:cNvSpPr>
          <p:nvPr>
            <p:ph idx="1"/>
          </p:nvPr>
        </p:nvSpPr>
        <p:spPr/>
        <p:txBody>
          <a:bodyPr>
            <a:normAutofit fontScale="55000" lnSpcReduction="20000"/>
          </a:bodyPr>
          <a:lstStyle/>
          <a:p>
            <a:r>
              <a:rPr lang="en-US" sz="3500" b="0" i="0" dirty="0">
                <a:solidFill>
                  <a:srgbClr val="575760"/>
                </a:solidFill>
                <a:effectLst/>
              </a:rPr>
              <a:t>A chi-square statistic is one way to show a relationship between two </a:t>
            </a:r>
            <a:r>
              <a:rPr lang="en-US" sz="3500" b="1" i="0" u="none" strike="noStrike" dirty="0">
                <a:solidFill>
                  <a:srgbClr val="005C85"/>
                </a:solidFill>
                <a:effectLst/>
              </a:rPr>
              <a:t>categorical variables</a:t>
            </a:r>
            <a:r>
              <a:rPr lang="en-US" sz="3500" b="1" i="0" dirty="0">
                <a:solidFill>
                  <a:srgbClr val="575760"/>
                </a:solidFill>
                <a:effectLst/>
              </a:rPr>
              <a:t>. </a:t>
            </a:r>
          </a:p>
          <a:p>
            <a:endParaRPr lang="en-US" sz="3500" b="1" dirty="0">
              <a:solidFill>
                <a:srgbClr val="575760"/>
              </a:solidFill>
            </a:endParaRPr>
          </a:p>
          <a:p>
            <a:r>
              <a:rPr lang="en-US" sz="3500" b="0" i="0" dirty="0">
                <a:solidFill>
                  <a:srgbClr val="040C28"/>
                </a:solidFill>
                <a:effectLst/>
              </a:rPr>
              <a:t>It is </a:t>
            </a:r>
            <a:r>
              <a:rPr lang="en-US" sz="3500" b="0" i="0" dirty="0">
                <a:solidFill>
                  <a:srgbClr val="202124"/>
                </a:solidFill>
                <a:effectLst/>
              </a:rPr>
              <a:t>among the most common nonparametric tests. </a:t>
            </a:r>
          </a:p>
          <a:p>
            <a:endParaRPr lang="en-US" sz="3500" dirty="0">
              <a:solidFill>
                <a:srgbClr val="202124"/>
              </a:solidFill>
            </a:endParaRPr>
          </a:p>
          <a:p>
            <a:r>
              <a:rPr lang="en-US" sz="3500" b="0" i="0" dirty="0">
                <a:solidFill>
                  <a:srgbClr val="202124"/>
                </a:solidFill>
                <a:effectLst/>
              </a:rPr>
              <a:t>Nonparametric tests are used for data that don't follow the assumptions of parametric tests, especially the assumption of a normal distribution.</a:t>
            </a:r>
            <a:endParaRPr lang="en-US" sz="3500" b="1" i="0" dirty="0">
              <a:solidFill>
                <a:srgbClr val="575760"/>
              </a:solidFill>
              <a:effectLst/>
            </a:endParaRPr>
          </a:p>
          <a:p>
            <a:pPr marL="0" indent="0">
              <a:buNone/>
            </a:pPr>
            <a:endParaRPr lang="en-US" sz="3500" b="1" i="0" dirty="0">
              <a:solidFill>
                <a:srgbClr val="575760"/>
              </a:solidFill>
              <a:effectLst/>
            </a:endParaRPr>
          </a:p>
          <a:p>
            <a:r>
              <a:rPr lang="en-US" sz="3500" b="1" dirty="0">
                <a:solidFill>
                  <a:srgbClr val="575760"/>
                </a:solidFill>
              </a:rPr>
              <a:t>It shows the relationship between qualitative variables</a:t>
            </a:r>
          </a:p>
          <a:p>
            <a:pPr algn="l"/>
            <a:r>
              <a:rPr lang="en-US" sz="3500" b="0" i="0" dirty="0">
                <a:solidFill>
                  <a:srgbClr val="575760"/>
                </a:solidFill>
                <a:effectLst/>
              </a:rPr>
              <a:t>The chi square hypothesis test is appropriate if you have:</a:t>
            </a:r>
          </a:p>
          <a:p>
            <a:pPr lvl="1">
              <a:buFont typeface="Arial" panose="020B0604020202020204" pitchFamily="34" charset="0"/>
              <a:buChar char="•"/>
            </a:pPr>
            <a:r>
              <a:rPr lang="en-US" sz="3500" b="1" i="0" u="none" strike="noStrike" dirty="0">
                <a:solidFill>
                  <a:srgbClr val="005C85"/>
                </a:solidFill>
                <a:effectLst/>
                <a:latin typeface="Arial" panose="020B0604020202020204" pitchFamily="34" charset="0"/>
                <a:cs typeface="Arial" panose="020B0604020202020204" pitchFamily="34" charset="0"/>
              </a:rPr>
              <a:t>Discrete</a:t>
            </a:r>
            <a:r>
              <a:rPr lang="en-US" sz="3500" b="1" i="0" dirty="0">
                <a:solidFill>
                  <a:srgbClr val="575760"/>
                </a:solidFill>
                <a:effectLst/>
                <a:latin typeface="Arial" panose="020B0604020202020204" pitchFamily="34" charset="0"/>
                <a:cs typeface="Arial" panose="020B0604020202020204" pitchFamily="34" charset="0"/>
              </a:rPr>
              <a:t> outcomes (</a:t>
            </a:r>
            <a:r>
              <a:rPr lang="en-US" sz="3500" b="1" i="0" u="none" strike="noStrike" dirty="0">
                <a:solidFill>
                  <a:srgbClr val="005C85"/>
                </a:solidFill>
                <a:effectLst/>
                <a:latin typeface="Arial" panose="020B0604020202020204" pitchFamily="34" charset="0"/>
                <a:cs typeface="Arial" panose="020B0604020202020204" pitchFamily="34" charset="0"/>
              </a:rPr>
              <a:t>categorical</a:t>
            </a:r>
            <a:r>
              <a:rPr lang="en-US" sz="3500" b="1" i="0" dirty="0">
                <a:solidFill>
                  <a:srgbClr val="575760"/>
                </a:solidFill>
                <a:effectLst/>
                <a:latin typeface="Arial" panose="020B0604020202020204" pitchFamily="34" charset="0"/>
                <a:cs typeface="Arial" panose="020B0604020202020204" pitchFamily="34" charset="0"/>
              </a:rPr>
              <a:t>) </a:t>
            </a:r>
            <a:r>
              <a:rPr lang="en-US" sz="3500" b="0" i="0" dirty="0">
                <a:solidFill>
                  <a:srgbClr val="575760"/>
                </a:solidFill>
                <a:effectLst/>
                <a:latin typeface="Arial" panose="020B0604020202020204" pitchFamily="34" charset="0"/>
                <a:cs typeface="Arial" panose="020B0604020202020204" pitchFamily="34" charset="0"/>
              </a:rPr>
              <a:t>— No Order</a:t>
            </a:r>
          </a:p>
          <a:p>
            <a:pPr lvl="1">
              <a:buFont typeface="Arial" panose="020B0604020202020204" pitchFamily="34" charset="0"/>
              <a:buChar char="•"/>
            </a:pPr>
            <a:r>
              <a:rPr lang="en-US" sz="3500" b="1" i="0" u="none" strike="noStrike" dirty="0">
                <a:solidFill>
                  <a:srgbClr val="005C85"/>
                </a:solidFill>
                <a:effectLst/>
                <a:latin typeface="Arial" panose="020B0604020202020204" pitchFamily="34" charset="0"/>
                <a:cs typeface="Arial" panose="020B0604020202020204" pitchFamily="34" charset="0"/>
              </a:rPr>
              <a:t>Dichotomous variables</a:t>
            </a:r>
            <a:r>
              <a:rPr lang="en-US" sz="3500" b="0" i="0" u="none" strike="noStrike" dirty="0">
                <a:solidFill>
                  <a:srgbClr val="005C85"/>
                </a:solidFill>
                <a:effectLst/>
                <a:latin typeface="Arial" panose="020B0604020202020204" pitchFamily="34" charset="0"/>
                <a:cs typeface="Arial" panose="020B0604020202020204" pitchFamily="34" charset="0"/>
              </a:rPr>
              <a:t>: </a:t>
            </a:r>
            <a:r>
              <a:rPr lang="en-US" sz="3500" b="1" i="0" dirty="0">
                <a:solidFill>
                  <a:srgbClr val="575760"/>
                </a:solidFill>
                <a:effectLst/>
                <a:latin typeface="Arial" panose="020B0604020202020204" pitchFamily="34" charset="0"/>
                <a:cs typeface="Arial" panose="020B0604020202020204" pitchFamily="34" charset="0"/>
              </a:rPr>
              <a:t> </a:t>
            </a:r>
            <a:r>
              <a:rPr lang="en-US" sz="3500" b="0" i="0" dirty="0">
                <a:solidFill>
                  <a:srgbClr val="575760"/>
                </a:solidFill>
                <a:effectLst/>
                <a:latin typeface="Arial" panose="020B0604020202020204" pitchFamily="34" charset="0"/>
                <a:cs typeface="Arial" panose="020B0604020202020204" pitchFamily="34" charset="0"/>
              </a:rPr>
              <a:t>are </a:t>
            </a:r>
            <a:r>
              <a:rPr lang="en-US" sz="3500" b="0" i="0" u="none" strike="noStrike" dirty="0">
                <a:solidFill>
                  <a:srgbClr val="005C85"/>
                </a:solidFill>
                <a:effectLst/>
                <a:latin typeface="Arial" panose="020B0604020202020204" pitchFamily="34" charset="0"/>
                <a:cs typeface="Arial" panose="020B0604020202020204" pitchFamily="34" charset="0"/>
              </a:rPr>
              <a:t>categorical variables</a:t>
            </a:r>
            <a:r>
              <a:rPr lang="en-US" sz="3500" b="0" i="0" dirty="0">
                <a:solidFill>
                  <a:srgbClr val="575760"/>
                </a:solidFill>
                <a:effectLst/>
                <a:latin typeface="Arial" panose="020B0604020202020204" pitchFamily="34" charset="0"/>
                <a:cs typeface="Arial" panose="020B0604020202020204" pitchFamily="34" charset="0"/>
              </a:rPr>
              <a:t> with two categories or </a:t>
            </a:r>
            <a:r>
              <a:rPr lang="en-US" sz="3500" b="1" i="0" u="none" strike="noStrike" dirty="0">
                <a:solidFill>
                  <a:srgbClr val="005C85"/>
                </a:solidFill>
                <a:effectLst/>
                <a:latin typeface="Arial" panose="020B0604020202020204" pitchFamily="34" charset="0"/>
                <a:cs typeface="Arial" panose="020B0604020202020204" pitchFamily="34" charset="0"/>
              </a:rPr>
              <a:t>levels</a:t>
            </a:r>
            <a:r>
              <a:rPr lang="en-US" sz="3500" b="0" i="0" dirty="0">
                <a:solidFill>
                  <a:srgbClr val="575760"/>
                </a:solidFill>
                <a:effectLst/>
                <a:latin typeface="Arial" panose="020B0604020202020204" pitchFamily="34" charset="0"/>
                <a:cs typeface="Arial" panose="020B0604020202020204" pitchFamily="34" charset="0"/>
              </a:rPr>
              <a:t> — different groups within the same </a:t>
            </a:r>
            <a:r>
              <a:rPr lang="en-US" sz="3500" b="0" i="0" u="none" strike="noStrike" dirty="0">
                <a:solidFill>
                  <a:srgbClr val="005C85"/>
                </a:solidFill>
                <a:effectLst/>
                <a:latin typeface="Arial" panose="020B0604020202020204" pitchFamily="34" charset="0"/>
                <a:cs typeface="Arial" panose="020B0604020202020204" pitchFamily="34" charset="0"/>
              </a:rPr>
              <a:t>independent variable</a:t>
            </a:r>
            <a:r>
              <a:rPr lang="en-US" sz="3500" b="0" i="0" dirty="0">
                <a:solidFill>
                  <a:srgbClr val="575760"/>
                </a:solidFill>
                <a:effectLst/>
                <a:latin typeface="Arial" panose="020B0604020202020204" pitchFamily="34" charset="0"/>
                <a:cs typeface="Arial" panose="020B0604020202020204" pitchFamily="34" charset="0"/>
              </a:rPr>
              <a:t>. Heads or Tails, Rich or Poor, Democrat or Republican, Pass or Fail.</a:t>
            </a:r>
          </a:p>
          <a:p>
            <a:pPr lvl="1">
              <a:buFont typeface="Arial" panose="020B0604020202020204" pitchFamily="34" charset="0"/>
              <a:buChar char="•"/>
            </a:pPr>
            <a:r>
              <a:rPr lang="en-US" sz="3500" b="1" i="0" u="none" strike="noStrike" dirty="0">
                <a:solidFill>
                  <a:srgbClr val="005C85"/>
                </a:solidFill>
                <a:effectLst/>
                <a:latin typeface="Arial" panose="020B0604020202020204" pitchFamily="34" charset="0"/>
                <a:cs typeface="Arial" panose="020B0604020202020204" pitchFamily="34" charset="0"/>
              </a:rPr>
              <a:t>Ordinal variables</a:t>
            </a:r>
            <a:r>
              <a:rPr lang="en-US" sz="3500" b="0" i="0" dirty="0">
                <a:solidFill>
                  <a:srgbClr val="575760"/>
                </a:solidFill>
                <a:effectLst/>
                <a:latin typeface="Arial" panose="020B0604020202020204" pitchFamily="34" charset="0"/>
                <a:cs typeface="Arial" panose="020B0604020202020204" pitchFamily="34" charset="0"/>
              </a:rPr>
              <a:t>— With a Clear Ordering</a:t>
            </a:r>
          </a:p>
          <a:p>
            <a:pPr marL="457200" lvl="1" indent="0">
              <a:buNone/>
            </a:pPr>
            <a:endParaRPr lang="en-US" b="0" i="0" dirty="0">
              <a:solidFill>
                <a:srgbClr val="575760"/>
              </a:solidFill>
              <a:effectLst/>
              <a:latin typeface="Helvetica" pitchFamily="2" charset="0"/>
            </a:endParaRPr>
          </a:p>
          <a:p>
            <a:endParaRPr lang="en-US" b="1" dirty="0"/>
          </a:p>
        </p:txBody>
      </p:sp>
    </p:spTree>
    <p:extLst>
      <p:ext uri="{BB962C8B-B14F-4D97-AF65-F5344CB8AC3E}">
        <p14:creationId xmlns:p14="http://schemas.microsoft.com/office/powerpoint/2010/main" val="2749580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Effect size </a:t>
            </a:r>
            <a:r>
              <a:rPr lang="en-US" b="1" i="0" dirty="0">
                <a:solidFill>
                  <a:srgbClr val="202124"/>
                </a:solidFill>
                <a:effectLst/>
                <a:latin typeface="Arial" panose="020B0604020202020204" pitchFamily="34" charset="0"/>
                <a:cs typeface="Arial" panose="020B0604020202020204" pitchFamily="34" charset="0"/>
              </a:rPr>
              <a:t>measurement for the chi-square test of independence</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457200" y="2362199"/>
            <a:ext cx="8229600" cy="3657601"/>
          </a:xfrm>
        </p:spPr>
        <p:txBody>
          <a:bodyPr>
            <a:normAutofit fontScale="85000" lnSpcReduction="20000"/>
          </a:bodyPr>
          <a:lstStyle/>
          <a:p>
            <a:pPr marL="0" indent="0">
              <a:buNone/>
            </a:pPr>
            <a:r>
              <a:rPr lang="el-GR" sz="2800" b="0" i="0" u="none" strike="noStrike" baseline="0" dirty="0">
                <a:solidFill>
                  <a:srgbClr val="000000"/>
                </a:solidFill>
                <a:latin typeface="Times New Roman" panose="02020603050405020304" pitchFamily="18" charset="0"/>
                <a:cs typeface="Times New Roman" panose="02020603050405020304" pitchFamily="18" charset="0"/>
              </a:rPr>
              <a:t>ϕ</a:t>
            </a:r>
            <a:r>
              <a:rPr lang="en-US" sz="2800" b="0" i="0" u="none" strike="noStrike" baseline="0" dirty="0">
                <a:solidFill>
                  <a:srgbClr val="000000"/>
                </a:solidFill>
                <a:latin typeface="CMMI10"/>
              </a:rPr>
              <a:t> </a:t>
            </a:r>
            <a:r>
              <a:rPr lang="en-US" sz="2800" b="0" i="0" u="none" strike="noStrike" baseline="0" dirty="0">
                <a:solidFill>
                  <a:srgbClr val="000000"/>
                </a:solidFill>
                <a:latin typeface="CMR10"/>
              </a:rPr>
              <a:t>statistic and Cramer’s </a:t>
            </a:r>
            <a:r>
              <a:rPr lang="en-US" sz="2800" b="0" i="0" u="none" strike="noStrike" baseline="0" dirty="0">
                <a:solidFill>
                  <a:srgbClr val="000000"/>
                </a:solidFill>
                <a:latin typeface="CMMI10"/>
              </a:rPr>
              <a:t>V are the two most famous approaches to measure effect size</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where k=min(</a:t>
            </a:r>
            <a:r>
              <a:rPr lang="en-US" dirty="0" err="1"/>
              <a:t>r,c</a:t>
            </a:r>
            <a:r>
              <a:rPr lang="en-US" dirty="0"/>
              <a:t>)</a:t>
            </a:r>
          </a:p>
          <a:p>
            <a:pPr marL="0" indent="0">
              <a:buNone/>
            </a:pPr>
            <a:endParaRPr lang="en-US" dirty="0"/>
          </a:p>
          <a:p>
            <a:pPr marL="0" indent="0" algn="l">
              <a:buNone/>
            </a:pPr>
            <a:r>
              <a:rPr lang="en-US" sz="2800" b="0" i="0" u="none" strike="noStrike" baseline="0" dirty="0">
                <a:solidFill>
                  <a:srgbClr val="666680"/>
                </a:solidFill>
                <a:latin typeface="CMTT9"/>
              </a:rPr>
              <a:t>&gt; </a:t>
            </a:r>
            <a:r>
              <a:rPr lang="en-US" sz="2800" b="0" i="0" u="none" strike="noStrike" baseline="0" dirty="0" err="1">
                <a:solidFill>
                  <a:srgbClr val="000080"/>
                </a:solidFill>
                <a:latin typeface="CMTT9"/>
              </a:rPr>
              <a:t>cramersV</a:t>
            </a:r>
            <a:r>
              <a:rPr lang="en-US" sz="2800" b="0" i="0" u="none" strike="noStrike" baseline="0" dirty="0">
                <a:solidFill>
                  <a:srgbClr val="000080"/>
                </a:solidFill>
                <a:latin typeface="CMTT9"/>
              </a:rPr>
              <a:t>( </a:t>
            </a:r>
            <a:r>
              <a:rPr lang="en-US" sz="2800" b="0" i="0" u="none" strike="noStrike" baseline="0" dirty="0" err="1">
                <a:solidFill>
                  <a:srgbClr val="000080"/>
                </a:solidFill>
                <a:latin typeface="CMTT9"/>
              </a:rPr>
              <a:t>chapekFrequencies</a:t>
            </a:r>
            <a:r>
              <a:rPr lang="en-US" sz="2800" b="0" i="0" u="none" strike="noStrike" baseline="0" dirty="0">
                <a:solidFill>
                  <a:srgbClr val="000080"/>
                </a:solidFill>
                <a:latin typeface="CMTT9"/>
              </a:rPr>
              <a:t> )</a:t>
            </a:r>
          </a:p>
          <a:p>
            <a:pPr marL="0" indent="0" algn="l">
              <a:buNone/>
            </a:pPr>
            <a:r>
              <a:rPr lang="en-US" sz="2800" b="0" i="0" u="none" strike="noStrike" baseline="0" dirty="0">
                <a:solidFill>
                  <a:srgbClr val="666680"/>
                </a:solidFill>
                <a:latin typeface="CMTT9"/>
              </a:rPr>
              <a:t>[1] 0.244058</a:t>
            </a:r>
          </a:p>
          <a:p>
            <a:pPr marL="0" indent="0">
              <a:buNone/>
            </a:pPr>
            <a:endParaRPr lang="en-US" dirty="0"/>
          </a:p>
        </p:txBody>
      </p:sp>
      <p:pic>
        <p:nvPicPr>
          <p:cNvPr id="5" name="Picture 4">
            <a:extLst>
              <a:ext uri="{FF2B5EF4-FFF2-40B4-BE49-F238E27FC236}">
                <a16:creationId xmlns:a16="http://schemas.microsoft.com/office/drawing/2014/main" id="{A148BDC7-BE9D-4B0C-85E2-1838A457E6C5}"/>
              </a:ext>
            </a:extLst>
          </p:cNvPr>
          <p:cNvPicPr>
            <a:picLocks noChangeAspect="1"/>
          </p:cNvPicPr>
          <p:nvPr/>
        </p:nvPicPr>
        <p:blipFill rotWithShape="1">
          <a:blip r:embed="rId3"/>
          <a:srcRect l="11891" t="50562" r="85207" b="43635"/>
          <a:stretch/>
        </p:blipFill>
        <p:spPr>
          <a:xfrm>
            <a:off x="685800" y="3091380"/>
            <a:ext cx="1622755" cy="912801"/>
          </a:xfrm>
          <a:prstGeom prst="rect">
            <a:avLst/>
          </a:prstGeom>
        </p:spPr>
      </p:pic>
      <p:pic>
        <p:nvPicPr>
          <p:cNvPr id="7" name="Picture 6">
            <a:extLst>
              <a:ext uri="{FF2B5EF4-FFF2-40B4-BE49-F238E27FC236}">
                <a16:creationId xmlns:a16="http://schemas.microsoft.com/office/drawing/2014/main" id="{32255798-F8C5-42E6-9C19-1ECFDD48EE97}"/>
              </a:ext>
            </a:extLst>
          </p:cNvPr>
          <p:cNvPicPr>
            <a:picLocks noChangeAspect="1"/>
          </p:cNvPicPr>
          <p:nvPr/>
        </p:nvPicPr>
        <p:blipFill rotWithShape="1">
          <a:blip r:embed="rId3"/>
          <a:srcRect l="11259" t="70917" r="84779" b="22167"/>
          <a:stretch/>
        </p:blipFill>
        <p:spPr>
          <a:xfrm>
            <a:off x="685800" y="4064015"/>
            <a:ext cx="2215812" cy="1087754"/>
          </a:xfrm>
          <a:prstGeom prst="rect">
            <a:avLst/>
          </a:prstGeom>
        </p:spPr>
      </p:pic>
      <p:sp>
        <p:nvSpPr>
          <p:cNvPr id="6" name="TextBox 5">
            <a:extLst>
              <a:ext uri="{FF2B5EF4-FFF2-40B4-BE49-F238E27FC236}">
                <a16:creationId xmlns:a16="http://schemas.microsoft.com/office/drawing/2014/main" id="{FAE80C33-8C43-C738-F091-44E64A737705}"/>
              </a:ext>
            </a:extLst>
          </p:cNvPr>
          <p:cNvSpPr txBox="1"/>
          <p:nvPr/>
        </p:nvSpPr>
        <p:spPr>
          <a:xfrm>
            <a:off x="457200" y="1509220"/>
            <a:ext cx="8095251" cy="830997"/>
          </a:xfrm>
          <a:prstGeom prst="rect">
            <a:avLst/>
          </a:prstGeom>
          <a:noFill/>
        </p:spPr>
        <p:txBody>
          <a:bodyPr wrap="square">
            <a:spAutoFit/>
          </a:bodyPr>
          <a:lstStyle/>
          <a:p>
            <a:r>
              <a:rPr lang="en-US" sz="2400" dirty="0">
                <a:solidFill>
                  <a:schemeClr val="accent2"/>
                </a:solidFill>
                <a:latin typeface="Helvetica" pitchFamily="2" charset="0"/>
              </a:rPr>
              <a:t>Measuring the </a:t>
            </a:r>
            <a:r>
              <a:rPr lang="en-US" sz="2400" b="0" i="0" dirty="0">
                <a:solidFill>
                  <a:schemeClr val="accent2"/>
                </a:solidFill>
                <a:effectLst/>
                <a:latin typeface="Helvetica" pitchFamily="2" charset="0"/>
              </a:rPr>
              <a:t> of the strength of association between two </a:t>
            </a:r>
            <a:r>
              <a:rPr lang="en-US" sz="2400" b="0" i="0" u="none" strike="noStrike" dirty="0">
                <a:solidFill>
                  <a:schemeClr val="accent2"/>
                </a:solidFill>
                <a:effectLst/>
                <a:latin typeface="Helvetica" pitchFamily="2" charset="0"/>
              </a:rPr>
              <a:t>nominal variables</a:t>
            </a:r>
            <a:r>
              <a:rPr lang="en-US" sz="2400" b="0" i="0" dirty="0">
                <a:solidFill>
                  <a:schemeClr val="accent2"/>
                </a:solidFill>
                <a:effectLst/>
                <a:latin typeface="Helvetica" pitchFamily="2" charset="0"/>
              </a:rPr>
              <a:t>.</a:t>
            </a:r>
            <a:endParaRPr lang="en-US" sz="2400" dirty="0">
              <a:solidFill>
                <a:schemeClr val="accent2"/>
              </a:solidFill>
            </a:endParaRPr>
          </a:p>
        </p:txBody>
      </p:sp>
    </p:spTree>
    <p:extLst>
      <p:ext uri="{BB962C8B-B14F-4D97-AF65-F5344CB8AC3E}">
        <p14:creationId xmlns:p14="http://schemas.microsoft.com/office/powerpoint/2010/main" val="266880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460C7-6C30-D702-383B-CC24B51ACC03}"/>
              </a:ext>
            </a:extLst>
          </p:cNvPr>
          <p:cNvSpPr>
            <a:spLocks noGrp="1"/>
          </p:cNvSpPr>
          <p:nvPr>
            <p:ph type="title"/>
          </p:nvPr>
        </p:nvSpPr>
        <p:spPr/>
        <p:txBody>
          <a:bodyPr/>
          <a:lstStyle/>
          <a:p>
            <a:r>
              <a:rPr lang="en-US" b="1" dirty="0"/>
              <a:t>Effect Size</a:t>
            </a:r>
          </a:p>
        </p:txBody>
      </p:sp>
      <p:sp>
        <p:nvSpPr>
          <p:cNvPr id="3" name="Content Placeholder 2">
            <a:extLst>
              <a:ext uri="{FF2B5EF4-FFF2-40B4-BE49-F238E27FC236}">
                <a16:creationId xmlns:a16="http://schemas.microsoft.com/office/drawing/2014/main" id="{248C9204-AE03-D446-672C-898A9FF0677E}"/>
              </a:ext>
            </a:extLst>
          </p:cNvPr>
          <p:cNvSpPr>
            <a:spLocks noGrp="1"/>
          </p:cNvSpPr>
          <p:nvPr>
            <p:ph idx="1"/>
          </p:nvPr>
        </p:nvSpPr>
        <p:spPr/>
        <p:txBody>
          <a:bodyPr/>
          <a:lstStyle/>
          <a:p>
            <a:pPr algn="l" fontAlgn="base"/>
            <a:r>
              <a:rPr lang="en-US" b="1" i="0" dirty="0">
                <a:solidFill>
                  <a:srgbClr val="000000"/>
                </a:solidFill>
                <a:effectLst/>
                <a:latin typeface="Helvetica" pitchFamily="2" charset="0"/>
              </a:rPr>
              <a:t>Phi (</a:t>
            </a:r>
            <a:r>
              <a:rPr lang="el-GR" sz="2800" b="0" i="0" u="none" strike="noStrike" baseline="0" dirty="0" err="1">
                <a:solidFill>
                  <a:srgbClr val="000000"/>
                </a:solidFill>
                <a:latin typeface="Times New Roman" panose="02020603050405020304" pitchFamily="18" charset="0"/>
                <a:cs typeface="Times New Roman" panose="02020603050405020304" pitchFamily="18" charset="0"/>
              </a:rPr>
              <a:t>ϕ</a:t>
            </a:r>
            <a:r>
              <a:rPr lang="en-US" sz="2800" b="0" i="0" u="none" strike="noStrike" baseline="0" dirty="0">
                <a:solidFill>
                  <a:srgbClr val="000000"/>
                </a:solidFill>
                <a:latin typeface="Times New Roman" panose="02020603050405020304" pitchFamily="18" charset="0"/>
                <a:cs typeface="Times New Roman" panose="02020603050405020304" pitchFamily="18" charset="0"/>
              </a:rPr>
              <a:t>):</a:t>
            </a:r>
            <a:endParaRPr lang="en-US" b="1" i="0" dirty="0">
              <a:solidFill>
                <a:srgbClr val="000000"/>
              </a:solidFill>
              <a:effectLst/>
              <a:latin typeface="Helvetica" pitchFamily="2" charset="0"/>
            </a:endParaRPr>
          </a:p>
          <a:p>
            <a:pPr lvl="1" fontAlgn="base"/>
            <a:r>
              <a:rPr lang="en-US" b="0" i="0" dirty="0">
                <a:solidFill>
                  <a:srgbClr val="111111"/>
                </a:solidFill>
                <a:effectLst/>
                <a:latin typeface="Georgia" panose="02040502050405020303" pitchFamily="18" charset="0"/>
              </a:rPr>
              <a:t>A value of .1 is considered a small effect, .3 a medium effect, and .5 a large effect.</a:t>
            </a:r>
            <a:endParaRPr lang="en-US" b="1" i="0" dirty="0">
              <a:solidFill>
                <a:srgbClr val="000000"/>
              </a:solidFill>
              <a:effectLst/>
              <a:latin typeface="Helvetica" pitchFamily="2" charset="0"/>
            </a:endParaRPr>
          </a:p>
          <a:p>
            <a:pPr algn="l" fontAlgn="base"/>
            <a:r>
              <a:rPr lang="en-US" b="1" i="0" dirty="0">
                <a:solidFill>
                  <a:srgbClr val="000000"/>
                </a:solidFill>
                <a:effectLst/>
                <a:latin typeface="Helvetica" pitchFamily="2" charset="0"/>
              </a:rPr>
              <a:t>Cramer’s V</a:t>
            </a:r>
            <a:r>
              <a:rPr lang="en-US" b="0" i="0" dirty="0">
                <a:solidFill>
                  <a:srgbClr val="000000"/>
                </a:solidFill>
                <a:effectLst/>
                <a:latin typeface="Helvetica" pitchFamily="2" charset="0"/>
              </a:rPr>
              <a:t>  ranges from 0 to 1 where:</a:t>
            </a:r>
            <a:endParaRPr lang="en-US" b="0" i="0" dirty="0">
              <a:solidFill>
                <a:srgbClr val="3D3D3D"/>
              </a:solidFill>
              <a:effectLst/>
              <a:latin typeface="Lato" panose="020F0502020204030203" pitchFamily="34" charset="0"/>
            </a:endParaRPr>
          </a:p>
          <a:p>
            <a:pPr lvl="1" fontAlgn="base">
              <a:buFont typeface="Arial" panose="020B0604020202020204" pitchFamily="34" charset="0"/>
              <a:buChar char="•"/>
            </a:pPr>
            <a:r>
              <a:rPr lang="en-US" b="1" i="0" dirty="0">
                <a:solidFill>
                  <a:srgbClr val="000000"/>
                </a:solidFill>
                <a:effectLst/>
                <a:latin typeface="inherit"/>
              </a:rPr>
              <a:t>0</a:t>
            </a:r>
            <a:r>
              <a:rPr lang="en-US" b="0" i="0" dirty="0">
                <a:solidFill>
                  <a:srgbClr val="000000"/>
                </a:solidFill>
                <a:effectLst/>
                <a:latin typeface="Helvetica" pitchFamily="2" charset="0"/>
              </a:rPr>
              <a:t> indicates no association between the two variables.</a:t>
            </a:r>
            <a:endParaRPr lang="en-US" b="0" i="0" dirty="0">
              <a:solidFill>
                <a:srgbClr val="3D3D3D"/>
              </a:solidFill>
              <a:effectLst/>
              <a:latin typeface="inherit"/>
            </a:endParaRPr>
          </a:p>
          <a:p>
            <a:pPr lvl="1" fontAlgn="base">
              <a:buFont typeface="Arial" panose="020B0604020202020204" pitchFamily="34" charset="0"/>
              <a:buChar char="•"/>
            </a:pPr>
            <a:r>
              <a:rPr lang="en-US" b="1" i="0" dirty="0">
                <a:solidFill>
                  <a:srgbClr val="000000"/>
                </a:solidFill>
                <a:effectLst/>
                <a:latin typeface="inherit"/>
              </a:rPr>
              <a:t>1</a:t>
            </a:r>
            <a:r>
              <a:rPr lang="en-US" b="0" i="0" dirty="0">
                <a:solidFill>
                  <a:srgbClr val="000000"/>
                </a:solidFill>
                <a:effectLst/>
                <a:latin typeface="Helvetica" pitchFamily="2" charset="0"/>
              </a:rPr>
              <a:t> indicates a perfect association between the two variables.</a:t>
            </a:r>
            <a:endParaRPr lang="en-US" b="0" i="0" dirty="0">
              <a:solidFill>
                <a:srgbClr val="3D3D3D"/>
              </a:solidFill>
              <a:effectLst/>
              <a:latin typeface="inherit"/>
            </a:endParaRPr>
          </a:p>
          <a:p>
            <a:endParaRPr lang="en-US" dirty="0"/>
          </a:p>
        </p:txBody>
      </p:sp>
    </p:spTree>
    <p:extLst>
      <p:ext uri="{BB962C8B-B14F-4D97-AF65-F5344CB8AC3E}">
        <p14:creationId xmlns:p14="http://schemas.microsoft.com/office/powerpoint/2010/main" val="526523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fontScale="90000"/>
          </a:bodyPr>
          <a:lstStyle/>
          <a:p>
            <a:r>
              <a:rPr lang="en-US" dirty="0"/>
              <a:t>The most typical way to do chi-square tests in R</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76200" y="1600201"/>
            <a:ext cx="3886200" cy="4419600"/>
          </a:xfrm>
        </p:spPr>
        <p:txBody>
          <a:bodyPr>
            <a:normAutofit/>
          </a:bodyPr>
          <a:lstStyle/>
          <a:p>
            <a:pPr marL="0" indent="0">
              <a:buNone/>
            </a:pPr>
            <a:r>
              <a:rPr lang="en-US" sz="1400" dirty="0"/>
              <a:t>&gt; observed</a:t>
            </a:r>
          </a:p>
          <a:p>
            <a:pPr marL="0" indent="0">
              <a:buNone/>
            </a:pPr>
            <a:r>
              <a:rPr lang="en-US" sz="1400" dirty="0"/>
              <a:t>clubs diamonds hearts spades</a:t>
            </a:r>
          </a:p>
          <a:p>
            <a:pPr marL="0" indent="0">
              <a:buNone/>
            </a:pPr>
            <a:r>
              <a:rPr lang="en-US" sz="1400" dirty="0"/>
              <a:t>35 	51        64           50</a:t>
            </a:r>
          </a:p>
          <a:p>
            <a:pPr marL="0" indent="0">
              <a:buNone/>
            </a:pPr>
            <a:endParaRPr lang="en-US" sz="1400" dirty="0"/>
          </a:p>
          <a:p>
            <a:pPr marL="0" indent="0">
              <a:buNone/>
            </a:pPr>
            <a:r>
              <a:rPr lang="en-US" sz="1400" dirty="0"/>
              <a:t>&gt; </a:t>
            </a:r>
            <a:r>
              <a:rPr lang="en-US" sz="1400" dirty="0" err="1"/>
              <a:t>chisq.test</a:t>
            </a:r>
            <a:r>
              <a:rPr lang="en-US" sz="1400" dirty="0"/>
              <a:t>( x = observed )</a:t>
            </a:r>
          </a:p>
          <a:p>
            <a:pPr marL="0" indent="0">
              <a:buNone/>
            </a:pPr>
            <a:r>
              <a:rPr lang="en-US" sz="1400" dirty="0"/>
              <a:t>Chi-squared test for given probabilities</a:t>
            </a:r>
          </a:p>
          <a:p>
            <a:pPr marL="0" indent="0">
              <a:buNone/>
            </a:pPr>
            <a:r>
              <a:rPr lang="en-US" sz="1400" dirty="0"/>
              <a:t>data: observed</a:t>
            </a:r>
          </a:p>
          <a:p>
            <a:pPr marL="0" indent="0">
              <a:buNone/>
            </a:pPr>
            <a:r>
              <a:rPr lang="en-US" sz="1400" dirty="0"/>
              <a:t>X-squared = 8.44, df = 3, p-value = 0.03774</a:t>
            </a:r>
          </a:p>
          <a:p>
            <a:pPr marL="0" indent="0">
              <a:buNone/>
            </a:pPr>
            <a:endParaRPr lang="en-US" sz="1400" dirty="0"/>
          </a:p>
          <a:p>
            <a:pPr marL="0" indent="0">
              <a:buNone/>
            </a:pPr>
            <a:r>
              <a:rPr lang="en-US" sz="1400" dirty="0"/>
              <a:t>&gt; </a:t>
            </a:r>
            <a:r>
              <a:rPr lang="en-US" sz="1400" dirty="0" err="1"/>
              <a:t>chisq.test</a:t>
            </a:r>
            <a:r>
              <a:rPr lang="en-US" sz="1400" dirty="0"/>
              <a:t>( x = observed, p = c(.2, .3, .3, .2) )</a:t>
            </a:r>
          </a:p>
          <a:p>
            <a:pPr marL="0" indent="0">
              <a:buNone/>
            </a:pPr>
            <a:r>
              <a:rPr lang="en-US" sz="1400" dirty="0"/>
              <a:t>Chi-squared test for given probabilities</a:t>
            </a:r>
          </a:p>
          <a:p>
            <a:pPr marL="0" indent="0">
              <a:buNone/>
            </a:pPr>
            <a:r>
              <a:rPr lang="en-US" sz="1400" dirty="0"/>
              <a:t>data: observed</a:t>
            </a:r>
          </a:p>
          <a:p>
            <a:pPr marL="0" indent="0">
              <a:buNone/>
            </a:pPr>
            <a:r>
              <a:rPr lang="en-US" sz="1400" dirty="0"/>
              <a:t>X-squared = 4.7417, df = 3, p-value = 0.1917</a:t>
            </a:r>
          </a:p>
        </p:txBody>
      </p:sp>
      <p:sp>
        <p:nvSpPr>
          <p:cNvPr id="5" name="TextBox 4">
            <a:extLst>
              <a:ext uri="{FF2B5EF4-FFF2-40B4-BE49-F238E27FC236}">
                <a16:creationId xmlns:a16="http://schemas.microsoft.com/office/drawing/2014/main" id="{753FE86E-C036-46B2-B778-C5BDE6C667DD}"/>
              </a:ext>
            </a:extLst>
          </p:cNvPr>
          <p:cNvSpPr txBox="1"/>
          <p:nvPr/>
        </p:nvSpPr>
        <p:spPr>
          <a:xfrm>
            <a:off x="5054600" y="1741944"/>
            <a:ext cx="4089400" cy="2677656"/>
          </a:xfrm>
          <a:prstGeom prst="rect">
            <a:avLst/>
          </a:prstGeom>
          <a:noFill/>
        </p:spPr>
        <p:txBody>
          <a:bodyPr wrap="square">
            <a:spAutoFit/>
          </a:bodyPr>
          <a:lstStyle/>
          <a:p>
            <a:pPr marL="0" indent="0">
              <a:buNone/>
            </a:pPr>
            <a:r>
              <a:rPr lang="en-US" sz="1400" dirty="0"/>
              <a:t>&gt; </a:t>
            </a:r>
            <a:r>
              <a:rPr lang="en-US" sz="1400" dirty="0" err="1"/>
              <a:t>chapekFrequencies</a:t>
            </a:r>
            <a:endParaRPr lang="en-US" sz="1400" dirty="0"/>
          </a:p>
          <a:p>
            <a:pPr marL="0" indent="0">
              <a:buNone/>
            </a:pPr>
            <a:r>
              <a:rPr lang="en-US" sz="1400" dirty="0"/>
              <a:t>species</a:t>
            </a:r>
          </a:p>
          <a:p>
            <a:pPr marL="0" indent="0">
              <a:buNone/>
            </a:pPr>
            <a:r>
              <a:rPr lang="en-US" sz="1400" dirty="0"/>
              <a:t>choice robot human</a:t>
            </a:r>
          </a:p>
          <a:p>
            <a:pPr marL="0" indent="0">
              <a:buNone/>
            </a:pPr>
            <a:r>
              <a:rPr lang="en-US" sz="1400" dirty="0"/>
              <a:t>puppy 13 15</a:t>
            </a:r>
          </a:p>
          <a:p>
            <a:pPr marL="0" indent="0">
              <a:buNone/>
            </a:pPr>
            <a:r>
              <a:rPr lang="en-US" sz="1400" dirty="0"/>
              <a:t>flower 30 13</a:t>
            </a:r>
          </a:p>
          <a:p>
            <a:pPr marL="0" indent="0">
              <a:buNone/>
            </a:pPr>
            <a:r>
              <a:rPr lang="en-US" sz="1400" dirty="0"/>
              <a:t>data 44 65</a:t>
            </a:r>
          </a:p>
          <a:p>
            <a:pPr marL="0" indent="0">
              <a:buNone/>
            </a:pPr>
            <a:endParaRPr lang="en-US" sz="1400" dirty="0"/>
          </a:p>
          <a:p>
            <a:endParaRPr lang="en-US" sz="1400" dirty="0"/>
          </a:p>
          <a:p>
            <a:pPr marL="0" indent="0">
              <a:buNone/>
            </a:pPr>
            <a:r>
              <a:rPr lang="en-US" sz="1400" dirty="0"/>
              <a:t>&gt; </a:t>
            </a:r>
            <a:r>
              <a:rPr lang="en-US" sz="1400" dirty="0" err="1"/>
              <a:t>chisq.test</a:t>
            </a:r>
            <a:r>
              <a:rPr lang="en-US" sz="1400" dirty="0"/>
              <a:t>( </a:t>
            </a:r>
            <a:r>
              <a:rPr lang="en-US" sz="1400" dirty="0" err="1"/>
              <a:t>chapekFrequencies</a:t>
            </a:r>
            <a:r>
              <a:rPr lang="en-US" sz="1400" dirty="0"/>
              <a:t> )</a:t>
            </a:r>
          </a:p>
          <a:p>
            <a:pPr marL="0" indent="0">
              <a:buNone/>
            </a:pPr>
            <a:r>
              <a:rPr lang="en-US" sz="1400" dirty="0"/>
              <a:t>Pearson's Chi-squared test</a:t>
            </a:r>
          </a:p>
          <a:p>
            <a:pPr marL="0" indent="0">
              <a:buNone/>
            </a:pPr>
            <a:r>
              <a:rPr lang="en-US" sz="1400" dirty="0"/>
              <a:t>data: </a:t>
            </a:r>
            <a:r>
              <a:rPr lang="en-US" sz="1400" dirty="0" err="1"/>
              <a:t>chapekFrequencies</a:t>
            </a:r>
            <a:endParaRPr lang="en-US" sz="1400" dirty="0"/>
          </a:p>
          <a:p>
            <a:pPr marL="0" indent="0">
              <a:buNone/>
            </a:pPr>
            <a:r>
              <a:rPr lang="en-US" sz="1400" dirty="0"/>
              <a:t>X-squared = 10.7216, df = 2, p-value = 0.004697</a:t>
            </a:r>
          </a:p>
        </p:txBody>
      </p:sp>
    </p:spTree>
    <p:extLst>
      <p:ext uri="{BB962C8B-B14F-4D97-AF65-F5344CB8AC3E}">
        <p14:creationId xmlns:p14="http://schemas.microsoft.com/office/powerpoint/2010/main" val="2281320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C7A7-6BD8-9DBE-66DD-0595A4C659D9}"/>
              </a:ext>
            </a:extLst>
          </p:cNvPr>
          <p:cNvSpPr>
            <a:spLocks noGrp="1"/>
          </p:cNvSpPr>
          <p:nvPr>
            <p:ph type="title"/>
          </p:nvPr>
        </p:nvSpPr>
        <p:spPr/>
        <p:txBody>
          <a:bodyPr/>
          <a:lstStyle/>
          <a:p>
            <a:r>
              <a:rPr lang="en-US" b="1" i="0" dirty="0">
                <a:solidFill>
                  <a:srgbClr val="000000"/>
                </a:solidFill>
                <a:effectLst/>
                <a:latin typeface="Open Sans" panose="020B0606030504020204" pitchFamily="34" charset="0"/>
              </a:rPr>
              <a:t>Fisher Exact Test</a:t>
            </a:r>
            <a:endParaRPr lang="en-US" dirty="0"/>
          </a:p>
        </p:txBody>
      </p:sp>
      <p:sp>
        <p:nvSpPr>
          <p:cNvPr id="3" name="Content Placeholder 2">
            <a:extLst>
              <a:ext uri="{FF2B5EF4-FFF2-40B4-BE49-F238E27FC236}">
                <a16:creationId xmlns:a16="http://schemas.microsoft.com/office/drawing/2014/main" id="{32078D27-7BFF-274C-E5F4-DDADA4D531F3}"/>
              </a:ext>
            </a:extLst>
          </p:cNvPr>
          <p:cNvSpPr>
            <a:spLocks noGrp="1"/>
          </p:cNvSpPr>
          <p:nvPr>
            <p:ph idx="1"/>
          </p:nvPr>
        </p:nvSpPr>
        <p:spPr/>
        <p:txBody>
          <a:bodyPr>
            <a:normAutofit lnSpcReduction="10000"/>
          </a:bodyPr>
          <a:lstStyle/>
          <a:p>
            <a:pPr algn="just"/>
            <a:r>
              <a:rPr lang="en-US" b="0" i="0" dirty="0">
                <a:solidFill>
                  <a:srgbClr val="000000"/>
                </a:solidFill>
                <a:effectLst/>
                <a:latin typeface="+mn-lt"/>
              </a:rPr>
              <a:t>This is a Fisher exact test calculator for a 2 x 2 contingency table. The Fisher exact test tends to be employed instead of </a:t>
            </a:r>
            <a:r>
              <a:rPr lang="en-US" b="0" i="0" u="none" strike="noStrike" dirty="0">
                <a:solidFill>
                  <a:srgbClr val="0000FF"/>
                </a:solidFill>
                <a:effectLst/>
                <a:latin typeface="+mn-lt"/>
              </a:rPr>
              <a:t>Pearson's chi-square test</a:t>
            </a:r>
            <a:r>
              <a:rPr lang="en-US" b="0" i="0" dirty="0">
                <a:solidFill>
                  <a:srgbClr val="000000"/>
                </a:solidFill>
                <a:effectLst/>
                <a:latin typeface="+mn-lt"/>
              </a:rPr>
              <a:t> when sample sizes are small.</a:t>
            </a:r>
          </a:p>
          <a:p>
            <a:pPr algn="just"/>
            <a:r>
              <a:rPr lang="en-US" b="0" i="0" dirty="0">
                <a:solidFill>
                  <a:srgbClr val="202124"/>
                </a:solidFill>
                <a:effectLst/>
                <a:latin typeface="+mn-lt"/>
              </a:rPr>
              <a:t>Like the</a:t>
            </a:r>
            <a:r>
              <a:rPr lang="en-US" b="0" i="0" u="none" strike="noStrike" dirty="0">
                <a:solidFill>
                  <a:srgbClr val="0000FF"/>
                </a:solidFill>
                <a:effectLst/>
                <a:latin typeface="+mn-lt"/>
              </a:rPr>
              <a:t> chi-square test is used for test of independence is among the</a:t>
            </a:r>
            <a:r>
              <a:rPr lang="en-US" b="0" i="0" dirty="0">
                <a:solidFill>
                  <a:srgbClr val="202124"/>
                </a:solidFill>
                <a:effectLst/>
                <a:latin typeface="+mn-lt"/>
              </a:rPr>
              <a:t> Nonparametric tests</a:t>
            </a:r>
            <a:endParaRPr lang="en-US" dirty="0">
              <a:solidFill>
                <a:srgbClr val="202124"/>
              </a:solidFill>
              <a:latin typeface="+mn-lt"/>
            </a:endParaRPr>
          </a:p>
          <a:p>
            <a:pPr algn="just"/>
            <a:r>
              <a:rPr lang="en-US" b="0" i="0" dirty="0">
                <a:solidFill>
                  <a:srgbClr val="2E2E2E"/>
                </a:solidFill>
                <a:effectLst/>
                <a:latin typeface="+mn-lt"/>
              </a:rPr>
              <a:t>This test can be done online at  </a:t>
            </a:r>
            <a:r>
              <a:rPr lang="en-US" b="0" i="0" dirty="0">
                <a:solidFill>
                  <a:srgbClr val="2E2E2E"/>
                </a:solidFill>
                <a:effectLst/>
                <a:latin typeface="+mn-lt"/>
                <a:hlinkClick r:id="rId2"/>
              </a:rPr>
              <a:t>https://www.langsrud.com/fisher.htm</a:t>
            </a:r>
            <a:r>
              <a:rPr lang="en-US" b="0" i="0" dirty="0">
                <a:solidFill>
                  <a:srgbClr val="2E2E2E"/>
                </a:solidFill>
                <a:effectLst/>
                <a:latin typeface="+mn-lt"/>
              </a:rPr>
              <a:t> , </a:t>
            </a:r>
            <a:r>
              <a:rPr lang="en-US" b="0" i="0" dirty="0">
                <a:solidFill>
                  <a:srgbClr val="2E2E2E"/>
                </a:solidFill>
                <a:effectLst/>
                <a:latin typeface="+mn-lt"/>
                <a:hlinkClick r:id="rId3"/>
              </a:rPr>
              <a:t>https://www.socscistatistics.com/tests/fisher/default2.aspx</a:t>
            </a:r>
            <a:r>
              <a:rPr lang="en-US" b="0" i="0" dirty="0">
                <a:solidFill>
                  <a:srgbClr val="2E2E2E"/>
                </a:solidFill>
                <a:effectLst/>
                <a:latin typeface="+mn-lt"/>
              </a:rPr>
              <a:t> </a:t>
            </a:r>
          </a:p>
        </p:txBody>
      </p:sp>
    </p:spTree>
    <p:extLst>
      <p:ext uri="{BB962C8B-B14F-4D97-AF65-F5344CB8AC3E}">
        <p14:creationId xmlns:p14="http://schemas.microsoft.com/office/powerpoint/2010/main" val="2283830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764F-AF83-A686-5D0D-0CB5059CE08F}"/>
              </a:ext>
            </a:extLst>
          </p:cNvPr>
          <p:cNvSpPr>
            <a:spLocks noGrp="1"/>
          </p:cNvSpPr>
          <p:nvPr>
            <p:ph type="title"/>
          </p:nvPr>
        </p:nvSpPr>
        <p:spPr/>
        <p:txBody>
          <a:bodyPr/>
          <a:lstStyle/>
          <a:p>
            <a:r>
              <a:rPr lang="en-US" b="1" i="0" dirty="0">
                <a:solidFill>
                  <a:srgbClr val="000000"/>
                </a:solidFill>
                <a:effectLst/>
              </a:rPr>
              <a:t>Fisher Exact Test</a:t>
            </a:r>
            <a:endParaRPr lang="en-US" dirty="0"/>
          </a:p>
        </p:txBody>
      </p:sp>
      <p:sp>
        <p:nvSpPr>
          <p:cNvPr id="3" name="Content Placeholder 2">
            <a:extLst>
              <a:ext uri="{FF2B5EF4-FFF2-40B4-BE49-F238E27FC236}">
                <a16:creationId xmlns:a16="http://schemas.microsoft.com/office/drawing/2014/main" id="{CF2D43A6-0673-FFC1-5E02-D6C2D4275205}"/>
              </a:ext>
            </a:extLst>
          </p:cNvPr>
          <p:cNvSpPr>
            <a:spLocks noGrp="1"/>
          </p:cNvSpPr>
          <p:nvPr>
            <p:ph idx="1"/>
          </p:nvPr>
        </p:nvSpPr>
        <p:spPr/>
        <p:txBody>
          <a:bodyPr>
            <a:normAutofit fontScale="92500" lnSpcReduction="20000"/>
          </a:bodyPr>
          <a:lstStyle/>
          <a:p>
            <a:pPr algn="l"/>
            <a:r>
              <a:rPr lang="en-US" b="0" i="0" dirty="0">
                <a:solidFill>
                  <a:srgbClr val="00B050"/>
                </a:solidFill>
                <a:effectLst/>
                <a:latin typeface="+mn-lt"/>
              </a:rPr>
              <a:t>The Fisher Exact test uses the following formula:</a:t>
            </a:r>
          </a:p>
          <a:p>
            <a:pPr algn="l"/>
            <a:r>
              <a:rPr lang="en-US" b="0" i="0" dirty="0">
                <a:solidFill>
                  <a:srgbClr val="00B050"/>
                </a:solidFill>
                <a:effectLst/>
                <a:latin typeface="+mn-lt"/>
              </a:rPr>
              <a:t>P = ( ( a + b ) ! ( c + d ) ! ( a + c ) ! ( b + d ) ! ) / a ! b ! c ! d ! N !</a:t>
            </a:r>
          </a:p>
          <a:p>
            <a:pPr algn="l"/>
            <a:r>
              <a:rPr lang="en-US" b="0" i="0" dirty="0">
                <a:solidFill>
                  <a:schemeClr val="accent6">
                    <a:lumMod val="50000"/>
                  </a:schemeClr>
                </a:solidFill>
                <a:effectLst/>
                <a:latin typeface="+mn-lt"/>
              </a:rPr>
              <a:t>In this formula, the ‘a,’ ‘b,’ ‘c’ and ‘d’ are the individual frequencies of the 2X2 contingency table, and ‘N’ is the total frequency</a:t>
            </a:r>
            <a:r>
              <a:rPr lang="en-US" b="0" i="0" dirty="0">
                <a:effectLst/>
                <a:latin typeface="+mn-lt"/>
              </a:rPr>
              <a:t>.</a:t>
            </a:r>
          </a:p>
          <a:p>
            <a:pPr algn="l"/>
            <a:r>
              <a:rPr lang="en-US" b="0" i="0" dirty="0">
                <a:solidFill>
                  <a:schemeClr val="accent1"/>
                </a:solidFill>
                <a:effectLst/>
                <a:latin typeface="+mn-lt"/>
              </a:rPr>
              <a:t>The Fisher Exact test uses this formula to obtain the </a:t>
            </a:r>
            <a:r>
              <a:rPr lang="en-US" b="1" i="0" dirty="0">
                <a:solidFill>
                  <a:schemeClr val="accent1"/>
                </a:solidFill>
                <a:effectLst/>
                <a:latin typeface="+mn-lt"/>
              </a:rPr>
              <a:t>probability of the combination of the frequencies that are actually obtained.</a:t>
            </a:r>
          </a:p>
          <a:p>
            <a:pPr algn="l"/>
            <a:r>
              <a:rPr lang="en-US" b="0" i="0" dirty="0">
                <a:effectLst/>
                <a:latin typeface="+mn-lt"/>
              </a:rPr>
              <a:t> </a:t>
            </a:r>
            <a:r>
              <a:rPr lang="en-US" b="0" i="0" dirty="0">
                <a:solidFill>
                  <a:schemeClr val="accent2"/>
                </a:solidFill>
                <a:effectLst/>
                <a:latin typeface="+mn-lt"/>
              </a:rPr>
              <a:t>It also involves the finding of the probability of every possible combination which indicates more evidence of association.</a:t>
            </a:r>
          </a:p>
          <a:p>
            <a:endParaRPr lang="en-US" dirty="0">
              <a:latin typeface="+mn-lt"/>
            </a:endParaRPr>
          </a:p>
        </p:txBody>
      </p:sp>
    </p:spTree>
    <p:extLst>
      <p:ext uri="{BB962C8B-B14F-4D97-AF65-F5344CB8AC3E}">
        <p14:creationId xmlns:p14="http://schemas.microsoft.com/office/powerpoint/2010/main" val="914329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FB87E-8ECF-C73D-4E12-EAFE39E1FBE1}"/>
              </a:ext>
            </a:extLst>
          </p:cNvPr>
          <p:cNvSpPr>
            <a:spLocks noGrp="1"/>
          </p:cNvSpPr>
          <p:nvPr>
            <p:ph type="title"/>
          </p:nvPr>
        </p:nvSpPr>
        <p:spPr/>
        <p:txBody>
          <a:bodyPr/>
          <a:lstStyle/>
          <a:p>
            <a:r>
              <a:rPr lang="en-US" b="1" i="0" dirty="0">
                <a:solidFill>
                  <a:srgbClr val="000000"/>
                </a:solidFill>
                <a:effectLst/>
              </a:rPr>
              <a:t>Fisher Exact Test</a:t>
            </a:r>
            <a:endParaRPr lang="en-US" dirty="0"/>
          </a:p>
        </p:txBody>
      </p:sp>
      <p:sp>
        <p:nvSpPr>
          <p:cNvPr id="3" name="Content Placeholder 2">
            <a:extLst>
              <a:ext uri="{FF2B5EF4-FFF2-40B4-BE49-F238E27FC236}">
                <a16:creationId xmlns:a16="http://schemas.microsoft.com/office/drawing/2014/main" id="{12D93A5B-909E-2B75-443C-F064060CAB87}"/>
              </a:ext>
            </a:extLst>
          </p:cNvPr>
          <p:cNvSpPr>
            <a:spLocks noGrp="1"/>
          </p:cNvSpPr>
          <p:nvPr>
            <p:ph idx="1"/>
          </p:nvPr>
        </p:nvSpPr>
        <p:spPr/>
        <p:txBody>
          <a:bodyPr/>
          <a:lstStyle/>
          <a:p>
            <a:r>
              <a:rPr lang="en-US" dirty="0">
                <a:solidFill>
                  <a:srgbClr val="2E2E2E"/>
                </a:solidFill>
                <a:latin typeface="+mn-lt"/>
              </a:rPr>
              <a:t>See Publications that have used Fisher’s exact Test here: </a:t>
            </a:r>
            <a:r>
              <a:rPr lang="en-US" dirty="0">
                <a:solidFill>
                  <a:srgbClr val="2E2E2E"/>
                </a:solidFill>
                <a:latin typeface="+mn-lt"/>
                <a:hlinkClick r:id="rId2"/>
              </a:rPr>
              <a:t>https://www.sciencedirect.com/topics/medicine-and-dentistry/fisher-exact-test</a:t>
            </a:r>
            <a:r>
              <a:rPr lang="en-US" dirty="0">
                <a:solidFill>
                  <a:srgbClr val="2E2E2E"/>
                </a:solidFill>
                <a:latin typeface="+mn-lt"/>
              </a:rPr>
              <a:t> </a:t>
            </a:r>
            <a:endParaRPr lang="en-US" dirty="0">
              <a:latin typeface="+mn-lt"/>
            </a:endParaRPr>
          </a:p>
          <a:p>
            <a:endParaRPr lang="en-US" dirty="0"/>
          </a:p>
        </p:txBody>
      </p:sp>
    </p:spTree>
    <p:extLst>
      <p:ext uri="{BB962C8B-B14F-4D97-AF65-F5344CB8AC3E}">
        <p14:creationId xmlns:p14="http://schemas.microsoft.com/office/powerpoint/2010/main" val="1310144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lstStyle/>
          <a:p>
            <a:r>
              <a:rPr lang="en-US" dirty="0"/>
              <a:t>The Fisher exact test</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0" y="1600201"/>
            <a:ext cx="4876800" cy="4419600"/>
          </a:xfrm>
        </p:spPr>
        <p:txBody>
          <a:bodyPr>
            <a:normAutofit fontScale="47500" lnSpcReduction="20000"/>
          </a:bodyPr>
          <a:lstStyle/>
          <a:p>
            <a:pPr marL="0" indent="0" algn="l">
              <a:buNone/>
            </a:pPr>
            <a:r>
              <a:rPr lang="en-US" sz="2800" b="0" i="0" u="none" strike="noStrike" baseline="0" dirty="0">
                <a:solidFill>
                  <a:srgbClr val="666680"/>
                </a:solidFill>
                <a:latin typeface="CMTT9"/>
              </a:rPr>
              <a:t>&gt; </a:t>
            </a:r>
            <a:r>
              <a:rPr lang="en-US" sz="2800" b="0" i="0" u="none" strike="noStrike" baseline="0" dirty="0">
                <a:solidFill>
                  <a:srgbClr val="000080"/>
                </a:solidFill>
                <a:latin typeface="CMTT9"/>
              </a:rPr>
              <a:t>load("</a:t>
            </a:r>
            <a:r>
              <a:rPr lang="en-US" sz="2800" b="0" i="0" u="none" strike="noStrike" baseline="0" dirty="0" err="1">
                <a:solidFill>
                  <a:srgbClr val="000080"/>
                </a:solidFill>
                <a:latin typeface="CMTT9"/>
              </a:rPr>
              <a:t>salem.Rdata</a:t>
            </a:r>
            <a:r>
              <a:rPr lang="en-US" sz="2800" b="0" i="0" u="none" strike="noStrike" baseline="0" dirty="0">
                <a:solidFill>
                  <a:srgbClr val="000080"/>
                </a:solidFill>
                <a:latin typeface="CMTT9"/>
              </a:rPr>
              <a:t>")</a:t>
            </a:r>
          </a:p>
          <a:p>
            <a:pPr marL="0" indent="0" algn="l">
              <a:buNone/>
            </a:pPr>
            <a:r>
              <a:rPr lang="en-US" sz="2800" b="0" i="0" u="none" strike="noStrike" baseline="0" dirty="0">
                <a:solidFill>
                  <a:srgbClr val="666680"/>
                </a:solidFill>
                <a:latin typeface="CMTT9"/>
              </a:rPr>
              <a:t>&gt; </a:t>
            </a:r>
            <a:r>
              <a:rPr lang="en-US" sz="2800" b="0" i="0" u="none" strike="noStrike" baseline="0" dirty="0">
                <a:solidFill>
                  <a:srgbClr val="000080"/>
                </a:solidFill>
                <a:latin typeface="CMTT9"/>
              </a:rPr>
              <a:t>who(TRUE)</a:t>
            </a:r>
          </a:p>
          <a:p>
            <a:pPr marL="0" indent="0" algn="l">
              <a:buNone/>
            </a:pPr>
            <a:r>
              <a:rPr lang="en-US" sz="2800" b="0" i="0" u="none" strike="noStrike" baseline="0" dirty="0">
                <a:solidFill>
                  <a:srgbClr val="666680"/>
                </a:solidFill>
                <a:latin typeface="CMTT9"/>
              </a:rPr>
              <a:t>-- Name -- -- Class -- -- Size --</a:t>
            </a:r>
          </a:p>
          <a:p>
            <a:pPr marL="0" indent="0" algn="l">
              <a:buNone/>
            </a:pPr>
            <a:r>
              <a:rPr lang="en-US" sz="2800" b="0" i="0" u="none" strike="noStrike" baseline="0" dirty="0">
                <a:solidFill>
                  <a:srgbClr val="666680"/>
                </a:solidFill>
                <a:latin typeface="CMTT9"/>
              </a:rPr>
              <a:t>trial </a:t>
            </a:r>
            <a:r>
              <a:rPr lang="en-US" sz="2800" b="0" i="0" u="none" strike="noStrike" baseline="0" dirty="0" err="1">
                <a:solidFill>
                  <a:srgbClr val="666680"/>
                </a:solidFill>
                <a:latin typeface="CMTT9"/>
              </a:rPr>
              <a:t>data.frame</a:t>
            </a:r>
            <a:r>
              <a:rPr lang="en-US" sz="2800" b="0" i="0" u="none" strike="noStrike" baseline="0" dirty="0">
                <a:solidFill>
                  <a:srgbClr val="666680"/>
                </a:solidFill>
                <a:latin typeface="CMTT9"/>
              </a:rPr>
              <a:t> 16 x 2</a:t>
            </a:r>
          </a:p>
          <a:p>
            <a:pPr marL="0" indent="0" algn="l">
              <a:buNone/>
            </a:pPr>
            <a:r>
              <a:rPr lang="en-US" sz="2800" b="0" i="0" u="none" strike="noStrike" baseline="0" dirty="0">
                <a:solidFill>
                  <a:srgbClr val="666680"/>
                </a:solidFill>
                <a:latin typeface="CMTT9"/>
              </a:rPr>
              <a:t>$happy logical 16</a:t>
            </a:r>
          </a:p>
          <a:p>
            <a:pPr marL="0" indent="0" algn="l">
              <a:buNone/>
            </a:pPr>
            <a:r>
              <a:rPr lang="en-US" sz="2800" b="0" i="0" u="none" strike="noStrike" baseline="0" dirty="0">
                <a:solidFill>
                  <a:srgbClr val="666680"/>
                </a:solidFill>
                <a:latin typeface="CMTT9"/>
              </a:rPr>
              <a:t>$</a:t>
            </a:r>
            <a:r>
              <a:rPr lang="en-US" sz="2800" b="0" i="0" u="none" strike="noStrike" baseline="0" dirty="0" err="1">
                <a:solidFill>
                  <a:srgbClr val="666680"/>
                </a:solidFill>
                <a:latin typeface="CMTT9"/>
              </a:rPr>
              <a:t>on.fire</a:t>
            </a:r>
            <a:r>
              <a:rPr lang="en-US" sz="2800" b="0" i="0" u="none" strike="noStrike" baseline="0" dirty="0">
                <a:solidFill>
                  <a:srgbClr val="666680"/>
                </a:solidFill>
                <a:latin typeface="CMTT9"/>
              </a:rPr>
              <a:t> logical 16</a:t>
            </a:r>
          </a:p>
          <a:p>
            <a:pPr marL="0" indent="0" algn="l">
              <a:buNone/>
            </a:pPr>
            <a:r>
              <a:rPr lang="en-US" sz="2800" b="0" i="0" u="none" strike="noStrike" baseline="0" dirty="0">
                <a:solidFill>
                  <a:srgbClr val="666680"/>
                </a:solidFill>
                <a:latin typeface="CMTT9"/>
              </a:rPr>
              <a:t>&gt; </a:t>
            </a:r>
            <a:r>
              <a:rPr lang="en-US" sz="2800" b="0" i="0" u="none" strike="noStrike" baseline="0" dirty="0" err="1">
                <a:solidFill>
                  <a:srgbClr val="000080"/>
                </a:solidFill>
                <a:latin typeface="CMTT9"/>
              </a:rPr>
              <a:t>salem.tabs</a:t>
            </a:r>
            <a:r>
              <a:rPr lang="en-US" sz="2800" b="0" i="0" u="none" strike="noStrike" baseline="0" dirty="0">
                <a:solidFill>
                  <a:srgbClr val="000080"/>
                </a:solidFill>
                <a:latin typeface="CMTT9"/>
              </a:rPr>
              <a:t> &lt;- table( trial )</a:t>
            </a:r>
          </a:p>
          <a:p>
            <a:pPr marL="0" indent="0" algn="l">
              <a:buNone/>
            </a:pPr>
            <a:r>
              <a:rPr lang="en-US" sz="2800" b="0" i="0" u="none" strike="noStrike" baseline="0" dirty="0">
                <a:solidFill>
                  <a:srgbClr val="666680"/>
                </a:solidFill>
                <a:latin typeface="CMTT9"/>
              </a:rPr>
              <a:t>&gt; </a:t>
            </a:r>
            <a:r>
              <a:rPr lang="en-US" sz="2800" b="0" i="0" u="none" strike="noStrike" baseline="0" dirty="0">
                <a:solidFill>
                  <a:srgbClr val="000080"/>
                </a:solidFill>
                <a:latin typeface="CMTT9"/>
              </a:rPr>
              <a:t>print( </a:t>
            </a:r>
            <a:r>
              <a:rPr lang="en-US" sz="2800" b="0" i="0" u="none" strike="noStrike" baseline="0" dirty="0" err="1">
                <a:solidFill>
                  <a:srgbClr val="000080"/>
                </a:solidFill>
                <a:latin typeface="CMTT9"/>
              </a:rPr>
              <a:t>salem.tabs</a:t>
            </a:r>
            <a:r>
              <a:rPr lang="en-US" sz="2800" b="0" i="0" u="none" strike="noStrike" baseline="0" dirty="0">
                <a:solidFill>
                  <a:srgbClr val="000080"/>
                </a:solidFill>
                <a:latin typeface="CMTT9"/>
              </a:rPr>
              <a:t> )</a:t>
            </a:r>
          </a:p>
          <a:p>
            <a:pPr marL="0" indent="0" algn="l">
              <a:buNone/>
            </a:pPr>
            <a:r>
              <a:rPr lang="en-US" sz="2800" b="0" i="0" u="none" strike="noStrike" baseline="0" dirty="0" err="1">
                <a:solidFill>
                  <a:srgbClr val="666680"/>
                </a:solidFill>
                <a:latin typeface="CMTT9"/>
              </a:rPr>
              <a:t>on.fire</a:t>
            </a:r>
            <a:endParaRPr lang="en-US" sz="2800" b="0" i="0" u="none" strike="noStrike" baseline="0" dirty="0">
              <a:solidFill>
                <a:srgbClr val="666680"/>
              </a:solidFill>
              <a:latin typeface="CMTT9"/>
            </a:endParaRPr>
          </a:p>
          <a:p>
            <a:pPr marL="0" indent="0" algn="l">
              <a:buNone/>
            </a:pPr>
            <a:r>
              <a:rPr lang="en-US" sz="2800" b="0" i="0" u="none" strike="noStrike" baseline="0" dirty="0">
                <a:solidFill>
                  <a:srgbClr val="666680"/>
                </a:solidFill>
                <a:latin typeface="CMTT9"/>
              </a:rPr>
              <a:t>happy FALSE TRUE</a:t>
            </a:r>
          </a:p>
          <a:p>
            <a:pPr marL="0" indent="0" algn="l">
              <a:buNone/>
            </a:pPr>
            <a:r>
              <a:rPr lang="en-US" sz="2800" b="0" i="0" u="none" strike="noStrike" baseline="0" dirty="0">
                <a:solidFill>
                  <a:srgbClr val="666680"/>
                </a:solidFill>
                <a:latin typeface="CMTT9"/>
              </a:rPr>
              <a:t>FALSE 3 3</a:t>
            </a:r>
          </a:p>
          <a:p>
            <a:pPr marL="0" indent="0" algn="l">
              <a:buNone/>
            </a:pPr>
            <a:r>
              <a:rPr lang="en-US" sz="2800" b="0" i="0" u="none" strike="noStrike" baseline="0" dirty="0">
                <a:solidFill>
                  <a:srgbClr val="666680"/>
                </a:solidFill>
                <a:latin typeface="CMTT9"/>
              </a:rPr>
              <a:t>TRUE 10 0</a:t>
            </a:r>
          </a:p>
          <a:p>
            <a:pPr marL="0" indent="0" algn="l">
              <a:buNone/>
            </a:pPr>
            <a:endParaRPr lang="en-US" dirty="0">
              <a:solidFill>
                <a:srgbClr val="666680"/>
              </a:solidFill>
              <a:latin typeface="CMTT9"/>
            </a:endParaRPr>
          </a:p>
          <a:p>
            <a:pPr marL="0" indent="0" algn="l">
              <a:buNone/>
            </a:pPr>
            <a:r>
              <a:rPr lang="en-US" sz="2800" b="0" i="0" u="none" strike="noStrike" baseline="0" dirty="0">
                <a:solidFill>
                  <a:srgbClr val="666680"/>
                </a:solidFill>
                <a:latin typeface="CMTT9"/>
              </a:rPr>
              <a:t>&gt; </a:t>
            </a:r>
            <a:r>
              <a:rPr lang="en-US" sz="2800" b="0" i="0" u="none" strike="noStrike" baseline="0" dirty="0" err="1">
                <a:solidFill>
                  <a:srgbClr val="000080"/>
                </a:solidFill>
                <a:latin typeface="CMTT9"/>
              </a:rPr>
              <a:t>chisq.test</a:t>
            </a:r>
            <a:r>
              <a:rPr lang="en-US" sz="2800" b="0" i="0" u="none" strike="noStrike" baseline="0" dirty="0">
                <a:solidFill>
                  <a:srgbClr val="000080"/>
                </a:solidFill>
                <a:latin typeface="CMTT9"/>
              </a:rPr>
              <a:t>( </a:t>
            </a:r>
            <a:r>
              <a:rPr lang="en-US" sz="2800" b="0" i="0" u="none" strike="noStrike" baseline="0" dirty="0" err="1">
                <a:solidFill>
                  <a:srgbClr val="000080"/>
                </a:solidFill>
                <a:latin typeface="CMTT9"/>
              </a:rPr>
              <a:t>salem.tabs</a:t>
            </a:r>
            <a:r>
              <a:rPr lang="en-US" sz="2800" b="0" i="0" u="none" strike="noStrike" baseline="0" dirty="0">
                <a:solidFill>
                  <a:srgbClr val="000080"/>
                </a:solidFill>
                <a:latin typeface="CMTT9"/>
              </a:rPr>
              <a:t> )</a:t>
            </a:r>
          </a:p>
          <a:p>
            <a:pPr marL="0" indent="0" algn="l">
              <a:buNone/>
            </a:pPr>
            <a:r>
              <a:rPr lang="en-US" sz="2800" b="0" i="0" u="none" strike="noStrike" baseline="0" dirty="0">
                <a:solidFill>
                  <a:srgbClr val="666680"/>
                </a:solidFill>
                <a:latin typeface="CMTT9"/>
              </a:rPr>
              <a:t>Pearson's Chi-squared test with Yates' continuity correction</a:t>
            </a:r>
          </a:p>
          <a:p>
            <a:pPr marL="0" indent="0" algn="l">
              <a:buNone/>
            </a:pPr>
            <a:r>
              <a:rPr lang="en-US" sz="2800" b="0" i="0" u="none" strike="noStrike" baseline="0" dirty="0">
                <a:solidFill>
                  <a:srgbClr val="666680"/>
                </a:solidFill>
                <a:latin typeface="CMTT9"/>
              </a:rPr>
              <a:t>data: </a:t>
            </a:r>
            <a:r>
              <a:rPr lang="en-US" sz="2800" b="0" i="0" u="none" strike="noStrike" baseline="0" dirty="0" err="1">
                <a:solidFill>
                  <a:srgbClr val="666680"/>
                </a:solidFill>
                <a:latin typeface="CMTT9"/>
              </a:rPr>
              <a:t>salem.tabs</a:t>
            </a:r>
            <a:endParaRPr lang="en-US" sz="2800" b="0" i="0" u="none" strike="noStrike" baseline="0" dirty="0">
              <a:solidFill>
                <a:srgbClr val="666680"/>
              </a:solidFill>
              <a:latin typeface="CMTT9"/>
            </a:endParaRPr>
          </a:p>
          <a:p>
            <a:pPr marL="0" indent="0" algn="l">
              <a:buNone/>
            </a:pPr>
            <a:r>
              <a:rPr lang="en-US" sz="2800" b="0" i="0" u="none" strike="noStrike" baseline="0" dirty="0">
                <a:solidFill>
                  <a:srgbClr val="666680"/>
                </a:solidFill>
                <a:latin typeface="CMTT9"/>
              </a:rPr>
              <a:t>X-squared = 3.3094, df = 1, p-value = 0.06888</a:t>
            </a:r>
          </a:p>
          <a:p>
            <a:pPr marL="0" indent="0" algn="l">
              <a:buNone/>
            </a:pPr>
            <a:r>
              <a:rPr lang="en-US" sz="2800" b="0" i="0" u="none" strike="noStrike" baseline="0" dirty="0">
                <a:solidFill>
                  <a:srgbClr val="666680"/>
                </a:solidFill>
                <a:latin typeface="CMTT9"/>
              </a:rPr>
              <a:t>Warning message:</a:t>
            </a:r>
          </a:p>
          <a:p>
            <a:pPr marL="0" indent="0" algn="l">
              <a:buNone/>
            </a:pPr>
            <a:r>
              <a:rPr lang="en-US" sz="2800" b="0" i="0" u="none" strike="noStrike" baseline="0" dirty="0">
                <a:solidFill>
                  <a:srgbClr val="666680"/>
                </a:solidFill>
                <a:latin typeface="CMTT9"/>
              </a:rPr>
              <a:t>In </a:t>
            </a:r>
            <a:r>
              <a:rPr lang="en-US" sz="2800" b="0" i="0" u="none" strike="noStrike" baseline="0" dirty="0" err="1">
                <a:solidFill>
                  <a:srgbClr val="666680"/>
                </a:solidFill>
                <a:latin typeface="CMTT9"/>
              </a:rPr>
              <a:t>chisq.test</a:t>
            </a:r>
            <a:r>
              <a:rPr lang="en-US" sz="2800" b="0" i="0" u="none" strike="noStrike" baseline="0" dirty="0">
                <a:solidFill>
                  <a:srgbClr val="666680"/>
                </a:solidFill>
                <a:latin typeface="CMTT9"/>
              </a:rPr>
              <a:t>(</a:t>
            </a:r>
            <a:r>
              <a:rPr lang="en-US" sz="2800" b="0" i="0" u="none" strike="noStrike" baseline="0" dirty="0" err="1">
                <a:solidFill>
                  <a:srgbClr val="666680"/>
                </a:solidFill>
                <a:latin typeface="CMTT9"/>
              </a:rPr>
              <a:t>salem.tabs</a:t>
            </a:r>
            <a:r>
              <a:rPr lang="en-US" sz="2800" b="0" i="0" u="none" strike="noStrike" baseline="0" dirty="0">
                <a:solidFill>
                  <a:srgbClr val="666680"/>
                </a:solidFill>
                <a:latin typeface="CMTT9"/>
              </a:rPr>
              <a:t>) : Chi-squared approximation may be incorrect</a:t>
            </a:r>
          </a:p>
          <a:p>
            <a:pPr marL="0" indent="0" algn="l">
              <a:buNone/>
            </a:pPr>
            <a:endParaRPr lang="en-US" dirty="0">
              <a:solidFill>
                <a:srgbClr val="666680"/>
              </a:solidFill>
              <a:latin typeface="CMTT9"/>
            </a:endParaRPr>
          </a:p>
          <a:p>
            <a:pPr marL="0" indent="0" algn="l">
              <a:buNone/>
            </a:pPr>
            <a:endParaRPr lang="en-US" dirty="0"/>
          </a:p>
        </p:txBody>
      </p:sp>
      <p:pic>
        <p:nvPicPr>
          <p:cNvPr id="5" name="Picture 4">
            <a:extLst>
              <a:ext uri="{FF2B5EF4-FFF2-40B4-BE49-F238E27FC236}">
                <a16:creationId xmlns:a16="http://schemas.microsoft.com/office/drawing/2014/main" id="{E06DA943-4A58-4E01-8B7D-11FDC7AF657F}"/>
              </a:ext>
            </a:extLst>
          </p:cNvPr>
          <p:cNvPicPr>
            <a:picLocks noChangeAspect="1"/>
          </p:cNvPicPr>
          <p:nvPr/>
        </p:nvPicPr>
        <p:blipFill rotWithShape="1">
          <a:blip r:embed="rId3"/>
          <a:srcRect l="8272" t="26953" r="82444" b="63117"/>
          <a:stretch/>
        </p:blipFill>
        <p:spPr>
          <a:xfrm>
            <a:off x="4835778" y="1404938"/>
            <a:ext cx="3546222" cy="1066800"/>
          </a:xfrm>
          <a:prstGeom prst="rect">
            <a:avLst/>
          </a:prstGeom>
        </p:spPr>
      </p:pic>
      <p:pic>
        <p:nvPicPr>
          <p:cNvPr id="7" name="Picture 6">
            <a:extLst>
              <a:ext uri="{FF2B5EF4-FFF2-40B4-BE49-F238E27FC236}">
                <a16:creationId xmlns:a16="http://schemas.microsoft.com/office/drawing/2014/main" id="{18A4F706-688C-4C24-83E9-003AE9753116}"/>
              </a:ext>
            </a:extLst>
          </p:cNvPr>
          <p:cNvPicPr>
            <a:picLocks noChangeAspect="1"/>
          </p:cNvPicPr>
          <p:nvPr/>
        </p:nvPicPr>
        <p:blipFill rotWithShape="1">
          <a:blip r:embed="rId3"/>
          <a:srcRect l="8877" t="46706" r="82840" b="50000"/>
          <a:stretch/>
        </p:blipFill>
        <p:spPr>
          <a:xfrm>
            <a:off x="4917822" y="2819400"/>
            <a:ext cx="3163760" cy="353855"/>
          </a:xfrm>
          <a:prstGeom prst="rect">
            <a:avLst/>
          </a:prstGeom>
        </p:spPr>
      </p:pic>
      <p:sp>
        <p:nvSpPr>
          <p:cNvPr id="9" name="TextBox 8">
            <a:extLst>
              <a:ext uri="{FF2B5EF4-FFF2-40B4-BE49-F238E27FC236}">
                <a16:creationId xmlns:a16="http://schemas.microsoft.com/office/drawing/2014/main" id="{BF032EF6-E56D-49E4-9020-4F609682F7E8}"/>
              </a:ext>
            </a:extLst>
          </p:cNvPr>
          <p:cNvSpPr txBox="1"/>
          <p:nvPr/>
        </p:nvSpPr>
        <p:spPr>
          <a:xfrm>
            <a:off x="4876800" y="3429000"/>
            <a:ext cx="4191000" cy="2246769"/>
          </a:xfrm>
          <a:prstGeom prst="rect">
            <a:avLst/>
          </a:prstGeom>
          <a:noFill/>
        </p:spPr>
        <p:txBody>
          <a:bodyPr wrap="square">
            <a:spAutoFit/>
          </a:bodyPr>
          <a:lstStyle/>
          <a:p>
            <a:pPr algn="l"/>
            <a:r>
              <a:rPr lang="en-US" sz="1400" b="0" i="0" u="none" strike="noStrike" baseline="0" dirty="0">
                <a:solidFill>
                  <a:srgbClr val="666680"/>
                </a:solidFill>
                <a:latin typeface="CMTT9"/>
              </a:rPr>
              <a:t>&gt; </a:t>
            </a:r>
            <a:r>
              <a:rPr lang="en-US" sz="1400" b="0" i="0" u="none" strike="noStrike" baseline="0" dirty="0" err="1">
                <a:solidFill>
                  <a:srgbClr val="000080"/>
                </a:solidFill>
                <a:latin typeface="CMTT9"/>
              </a:rPr>
              <a:t>fisher.test</a:t>
            </a:r>
            <a:r>
              <a:rPr lang="en-US" sz="1400" b="0" i="0" u="none" strike="noStrike" baseline="0" dirty="0">
                <a:solidFill>
                  <a:srgbClr val="000080"/>
                </a:solidFill>
                <a:latin typeface="CMTT9"/>
              </a:rPr>
              <a:t>( </a:t>
            </a:r>
            <a:r>
              <a:rPr lang="en-US" sz="1400" b="0" i="0" u="none" strike="noStrike" baseline="0" dirty="0" err="1">
                <a:solidFill>
                  <a:srgbClr val="000080"/>
                </a:solidFill>
                <a:latin typeface="CMTT9"/>
              </a:rPr>
              <a:t>salem.tabs</a:t>
            </a:r>
            <a:r>
              <a:rPr lang="en-US" sz="1400" b="0" i="0" u="none" strike="noStrike" baseline="0" dirty="0">
                <a:solidFill>
                  <a:srgbClr val="000080"/>
                </a:solidFill>
                <a:latin typeface="CMTT9"/>
              </a:rPr>
              <a:t> )</a:t>
            </a:r>
          </a:p>
          <a:p>
            <a:pPr algn="l"/>
            <a:r>
              <a:rPr lang="en-US" sz="1400" b="0" i="0" u="none" strike="noStrike" baseline="0" dirty="0">
                <a:solidFill>
                  <a:srgbClr val="666680"/>
                </a:solidFill>
                <a:latin typeface="CMTT9"/>
              </a:rPr>
              <a:t>Fisher's Exact Test for Count Data</a:t>
            </a:r>
          </a:p>
          <a:p>
            <a:pPr algn="l"/>
            <a:r>
              <a:rPr lang="en-US" sz="1400" b="0" i="0" u="none" strike="noStrike" baseline="0" dirty="0">
                <a:solidFill>
                  <a:srgbClr val="666680"/>
                </a:solidFill>
                <a:latin typeface="CMTT9"/>
              </a:rPr>
              <a:t>data: </a:t>
            </a:r>
            <a:r>
              <a:rPr lang="en-US" sz="1400" b="0" i="0" u="none" strike="noStrike" baseline="0" dirty="0" err="1">
                <a:solidFill>
                  <a:srgbClr val="666680"/>
                </a:solidFill>
                <a:latin typeface="CMTT9"/>
              </a:rPr>
              <a:t>salem.tabs</a:t>
            </a:r>
            <a:endParaRPr lang="en-US" sz="1400" b="0" i="0" u="none" strike="noStrike" baseline="0" dirty="0">
              <a:solidFill>
                <a:srgbClr val="666680"/>
              </a:solidFill>
              <a:latin typeface="CMTT9"/>
            </a:endParaRPr>
          </a:p>
          <a:p>
            <a:pPr algn="l"/>
            <a:r>
              <a:rPr lang="en-US" sz="1400" b="0" i="0" u="none" strike="noStrike" baseline="0" dirty="0">
                <a:solidFill>
                  <a:srgbClr val="666680"/>
                </a:solidFill>
                <a:latin typeface="CMTT9"/>
              </a:rPr>
              <a:t>p-value = 0.03571</a:t>
            </a:r>
          </a:p>
          <a:p>
            <a:pPr algn="l"/>
            <a:r>
              <a:rPr lang="en-US" sz="1400" b="0" i="0" u="none" strike="noStrike" baseline="0" dirty="0">
                <a:solidFill>
                  <a:srgbClr val="666680"/>
                </a:solidFill>
                <a:latin typeface="CMTT9"/>
              </a:rPr>
              <a:t>alternative hypothesis: true odds ratio is not equal to 1</a:t>
            </a:r>
          </a:p>
          <a:p>
            <a:pPr algn="l"/>
            <a:r>
              <a:rPr lang="en-US" sz="1400" b="0" i="0" u="none" strike="noStrike" baseline="0" dirty="0">
                <a:solidFill>
                  <a:srgbClr val="666680"/>
                </a:solidFill>
                <a:latin typeface="CMTT9"/>
              </a:rPr>
              <a:t>95 percent confidence interval:</a:t>
            </a:r>
          </a:p>
          <a:p>
            <a:pPr algn="l"/>
            <a:r>
              <a:rPr lang="en-US" sz="1400" b="0" i="0" u="none" strike="noStrike" baseline="0" dirty="0">
                <a:solidFill>
                  <a:srgbClr val="666680"/>
                </a:solidFill>
                <a:latin typeface="CMTT9"/>
              </a:rPr>
              <a:t>0.000000 1.202913</a:t>
            </a:r>
          </a:p>
          <a:p>
            <a:pPr algn="l"/>
            <a:r>
              <a:rPr lang="en-US" sz="1400" b="0" i="0" u="none" strike="noStrike" baseline="0" dirty="0">
                <a:solidFill>
                  <a:srgbClr val="666680"/>
                </a:solidFill>
                <a:latin typeface="CMTT9"/>
              </a:rPr>
              <a:t>sample estimates:</a:t>
            </a:r>
          </a:p>
          <a:p>
            <a:pPr algn="l"/>
            <a:r>
              <a:rPr lang="en-US" sz="1400" b="0" i="0" u="none" strike="noStrike" baseline="0" dirty="0">
                <a:solidFill>
                  <a:srgbClr val="666680"/>
                </a:solidFill>
                <a:latin typeface="CMTT9"/>
              </a:rPr>
              <a:t>odds ratio</a:t>
            </a:r>
          </a:p>
          <a:p>
            <a:pPr algn="l"/>
            <a:r>
              <a:rPr lang="en-US" sz="1400" b="0" i="0" u="none" strike="noStrike" baseline="0" dirty="0">
                <a:solidFill>
                  <a:srgbClr val="666680"/>
                </a:solidFill>
                <a:latin typeface="CMTT9"/>
              </a:rPr>
              <a:t>0</a:t>
            </a:r>
          </a:p>
        </p:txBody>
      </p:sp>
    </p:spTree>
    <p:extLst>
      <p:ext uri="{BB962C8B-B14F-4D97-AF65-F5344CB8AC3E}">
        <p14:creationId xmlns:p14="http://schemas.microsoft.com/office/powerpoint/2010/main" val="200349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F0863-29F5-2864-DF69-27EF44013600}"/>
              </a:ext>
            </a:extLst>
          </p:cNvPr>
          <p:cNvSpPr>
            <a:spLocks noGrp="1"/>
          </p:cNvSpPr>
          <p:nvPr>
            <p:ph type="title"/>
          </p:nvPr>
        </p:nvSpPr>
        <p:spPr/>
        <p:txBody>
          <a:bodyPr/>
          <a:lstStyle/>
          <a:p>
            <a:r>
              <a:rPr lang="en-US" b="1" i="0" dirty="0" err="1">
                <a:solidFill>
                  <a:srgbClr val="000000"/>
                </a:solidFill>
                <a:effectLst/>
                <a:latin typeface="Arial" panose="020B0604020202020204" pitchFamily="34" charset="0"/>
                <a:cs typeface="Arial" panose="020B0604020202020204" pitchFamily="34" charset="0"/>
              </a:rPr>
              <a:t>McNemar</a:t>
            </a:r>
            <a:r>
              <a:rPr lang="en-US" b="1" i="0" dirty="0">
                <a:solidFill>
                  <a:srgbClr val="000000"/>
                </a:solidFill>
                <a:effectLst/>
                <a:latin typeface="Arial" panose="020B0604020202020204" pitchFamily="34" charset="0"/>
                <a:cs typeface="Arial" panose="020B0604020202020204" pitchFamily="34" charset="0"/>
              </a:rPr>
              <a:t> test</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F7E146F-9989-F577-76E6-8BC6C44D9ED5}"/>
              </a:ext>
            </a:extLst>
          </p:cNvPr>
          <p:cNvSpPr>
            <a:spLocks noGrp="1"/>
          </p:cNvSpPr>
          <p:nvPr>
            <p:ph idx="1"/>
          </p:nvPr>
        </p:nvSpPr>
        <p:spPr/>
        <p:txBody>
          <a:bodyPr>
            <a:normAutofit fontScale="70000" lnSpcReduction="20000"/>
          </a:bodyPr>
          <a:lstStyle/>
          <a:p>
            <a:pPr marL="0" indent="0">
              <a:buNone/>
            </a:pPr>
            <a:endParaRPr lang="en-US" b="0" i="0" dirty="0">
              <a:solidFill>
                <a:srgbClr val="000000"/>
              </a:solidFill>
              <a:effectLst/>
              <a:latin typeface="+mn-lt"/>
            </a:endParaRPr>
          </a:p>
          <a:p>
            <a:r>
              <a:rPr lang="en-US" b="0" i="0" dirty="0">
                <a:solidFill>
                  <a:srgbClr val="000000"/>
                </a:solidFill>
                <a:effectLst/>
                <a:latin typeface="+mn-lt"/>
              </a:rPr>
              <a:t>The </a:t>
            </a:r>
            <a:r>
              <a:rPr lang="en-US" b="0" i="0" dirty="0" err="1">
                <a:solidFill>
                  <a:srgbClr val="000000"/>
                </a:solidFill>
                <a:effectLst/>
                <a:latin typeface="+mn-lt"/>
              </a:rPr>
              <a:t>McNemar</a:t>
            </a:r>
            <a:r>
              <a:rPr lang="en-US" b="0" i="0" dirty="0">
                <a:solidFill>
                  <a:srgbClr val="000000"/>
                </a:solidFill>
                <a:effectLst/>
                <a:latin typeface="+mn-lt"/>
              </a:rPr>
              <a:t> test is used to determine if there are differences on a dichotomous dependent variable between two related groups. </a:t>
            </a:r>
          </a:p>
          <a:p>
            <a:r>
              <a:rPr lang="en-US" b="0" i="0" dirty="0">
                <a:solidFill>
                  <a:srgbClr val="000000"/>
                </a:solidFill>
                <a:effectLst/>
                <a:latin typeface="+mn-lt"/>
              </a:rPr>
              <a:t>The </a:t>
            </a:r>
            <a:r>
              <a:rPr lang="en-US" b="0" i="0" dirty="0" err="1">
                <a:solidFill>
                  <a:srgbClr val="000000"/>
                </a:solidFill>
                <a:effectLst/>
                <a:latin typeface="+mn-lt"/>
              </a:rPr>
              <a:t>McNemar</a:t>
            </a:r>
            <a:r>
              <a:rPr lang="en-US" b="0" i="0" dirty="0">
                <a:solidFill>
                  <a:srgbClr val="000000"/>
                </a:solidFill>
                <a:effectLst/>
                <a:latin typeface="+mn-lt"/>
              </a:rPr>
              <a:t> test is a non-parametric test used to analyze paired nominal data. It is a test on a 2 x 2 contingency table and checks the marginal homogeneity of two dichotomous variables.</a:t>
            </a:r>
          </a:p>
          <a:p>
            <a:r>
              <a:rPr lang="en-US" b="0" i="0" dirty="0">
                <a:solidFill>
                  <a:srgbClr val="000000"/>
                </a:solidFill>
                <a:effectLst/>
                <a:latin typeface="+mn-lt"/>
              </a:rPr>
              <a:t> The test requires </a:t>
            </a:r>
            <a:r>
              <a:rPr lang="en-US" b="1" i="0" dirty="0">
                <a:solidFill>
                  <a:srgbClr val="000000"/>
                </a:solidFill>
                <a:effectLst/>
                <a:latin typeface="+mn-lt"/>
              </a:rPr>
              <a:t>one nominal variable </a:t>
            </a:r>
            <a:r>
              <a:rPr lang="en-US" b="0" i="0" dirty="0">
                <a:solidFill>
                  <a:srgbClr val="000000"/>
                </a:solidFill>
                <a:effectLst/>
                <a:latin typeface="+mn-lt"/>
              </a:rPr>
              <a:t>with two categories (dichotomous) and </a:t>
            </a:r>
            <a:r>
              <a:rPr lang="en-US" b="1" i="0" dirty="0">
                <a:solidFill>
                  <a:srgbClr val="000000"/>
                </a:solidFill>
                <a:effectLst/>
                <a:latin typeface="+mn-lt"/>
              </a:rPr>
              <a:t>one independent variable</a:t>
            </a:r>
            <a:r>
              <a:rPr lang="en-US" b="0" i="0" dirty="0">
                <a:solidFill>
                  <a:srgbClr val="000000"/>
                </a:solidFill>
                <a:effectLst/>
                <a:latin typeface="+mn-lt"/>
              </a:rPr>
              <a:t> with two dependent groups (</a:t>
            </a:r>
            <a:r>
              <a:rPr lang="en-US" b="0" i="0" dirty="0" err="1">
                <a:solidFill>
                  <a:srgbClr val="000000"/>
                </a:solidFill>
                <a:effectLst/>
                <a:latin typeface="+mn-lt"/>
              </a:rPr>
              <a:t>norminal</a:t>
            </a:r>
            <a:r>
              <a:rPr lang="en-US" b="0" i="0" dirty="0">
                <a:solidFill>
                  <a:srgbClr val="000000"/>
                </a:solidFill>
                <a:effectLst/>
                <a:latin typeface="+mn-lt"/>
              </a:rPr>
              <a:t>).</a:t>
            </a:r>
          </a:p>
          <a:p>
            <a:r>
              <a:rPr lang="en-US" b="0" i="0" dirty="0">
                <a:solidFill>
                  <a:srgbClr val="000000"/>
                </a:solidFill>
                <a:effectLst/>
                <a:latin typeface="+mn-lt"/>
              </a:rPr>
              <a:t>It can be considered to be similar to the </a:t>
            </a:r>
            <a:r>
              <a:rPr lang="en-US" b="1" i="0" u="none" strike="noStrike" dirty="0">
                <a:solidFill>
                  <a:srgbClr val="005595"/>
                </a:solidFill>
                <a:effectLst/>
                <a:latin typeface="+mn-lt"/>
              </a:rPr>
              <a:t>paired-samples t-test</a:t>
            </a:r>
            <a:r>
              <a:rPr lang="en-US" b="1" i="0" dirty="0">
                <a:solidFill>
                  <a:srgbClr val="000000"/>
                </a:solidFill>
                <a:effectLst/>
                <a:latin typeface="+mn-lt"/>
              </a:rPr>
              <a:t>, </a:t>
            </a:r>
            <a:r>
              <a:rPr lang="en-US" b="0" i="0" dirty="0">
                <a:solidFill>
                  <a:srgbClr val="000000"/>
                </a:solidFill>
                <a:effectLst/>
                <a:latin typeface="+mn-lt"/>
              </a:rPr>
              <a:t>but for a dichotomous rather than a continuous dependent variable. </a:t>
            </a:r>
          </a:p>
          <a:p>
            <a:r>
              <a:rPr lang="en-US" b="0" i="0" dirty="0">
                <a:solidFill>
                  <a:srgbClr val="000000"/>
                </a:solidFill>
                <a:effectLst/>
                <a:latin typeface="+mn-lt"/>
              </a:rPr>
              <a:t>However, unlike the paired-samples t-test, it can be conceptualized to be testing two different properties of a repeated measure dichotomous variable, as is explained below. </a:t>
            </a:r>
            <a:endParaRPr lang="en-US" dirty="0">
              <a:latin typeface="+mn-lt"/>
            </a:endParaRPr>
          </a:p>
        </p:txBody>
      </p:sp>
    </p:spTree>
    <p:extLst>
      <p:ext uri="{BB962C8B-B14F-4D97-AF65-F5344CB8AC3E}">
        <p14:creationId xmlns:p14="http://schemas.microsoft.com/office/powerpoint/2010/main" val="1636783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8C6A-D566-0424-6F15-C9E22CD7D5F7}"/>
              </a:ext>
            </a:extLst>
          </p:cNvPr>
          <p:cNvSpPr>
            <a:spLocks noGrp="1"/>
          </p:cNvSpPr>
          <p:nvPr>
            <p:ph type="title"/>
          </p:nvPr>
        </p:nvSpPr>
        <p:spPr/>
        <p:txBody>
          <a:bodyPr/>
          <a:lstStyle/>
          <a:p>
            <a:r>
              <a:rPr lang="en-US" b="1" i="0" dirty="0" err="1">
                <a:solidFill>
                  <a:srgbClr val="000000"/>
                </a:solidFill>
                <a:effectLst/>
                <a:latin typeface="Arial" panose="020B0604020202020204" pitchFamily="34" charset="0"/>
                <a:cs typeface="Arial" panose="020B0604020202020204" pitchFamily="34" charset="0"/>
              </a:rPr>
              <a:t>McNemar</a:t>
            </a:r>
            <a:r>
              <a:rPr lang="en-US" b="1" i="0" dirty="0">
                <a:solidFill>
                  <a:srgbClr val="000000"/>
                </a:solidFill>
                <a:effectLst/>
                <a:latin typeface="Arial" panose="020B0604020202020204" pitchFamily="34" charset="0"/>
                <a:cs typeface="Arial" panose="020B0604020202020204" pitchFamily="34" charset="0"/>
              </a:rPr>
              <a:t> test Example</a:t>
            </a:r>
            <a:endParaRPr lang="en-US" dirty="0"/>
          </a:p>
        </p:txBody>
      </p:sp>
      <p:sp>
        <p:nvSpPr>
          <p:cNvPr id="3" name="Content Placeholder 2">
            <a:extLst>
              <a:ext uri="{FF2B5EF4-FFF2-40B4-BE49-F238E27FC236}">
                <a16:creationId xmlns:a16="http://schemas.microsoft.com/office/drawing/2014/main" id="{3CBEC3E4-7A4C-A071-3576-0CB6C6953F4E}"/>
              </a:ext>
            </a:extLst>
          </p:cNvPr>
          <p:cNvSpPr>
            <a:spLocks noGrp="1"/>
          </p:cNvSpPr>
          <p:nvPr>
            <p:ph idx="1"/>
          </p:nvPr>
        </p:nvSpPr>
        <p:spPr/>
        <p:txBody>
          <a:bodyPr>
            <a:normAutofit/>
          </a:bodyPr>
          <a:lstStyle/>
          <a:p>
            <a:r>
              <a:rPr lang="en-US" sz="2000" b="0" i="0" dirty="0">
                <a:solidFill>
                  <a:srgbClr val="000000"/>
                </a:solidFill>
                <a:effectLst/>
              </a:rPr>
              <a:t>You could use the </a:t>
            </a:r>
            <a:r>
              <a:rPr lang="en-US" sz="2000" b="0" i="0" dirty="0" err="1">
                <a:solidFill>
                  <a:srgbClr val="000000"/>
                </a:solidFill>
                <a:effectLst/>
              </a:rPr>
              <a:t>McNemar's</a:t>
            </a:r>
            <a:r>
              <a:rPr lang="en-US" sz="2000" b="0" i="0" dirty="0">
                <a:solidFill>
                  <a:srgbClr val="000000"/>
                </a:solidFill>
                <a:effectLst/>
              </a:rPr>
              <a:t> test to determine whether the proportion of participants who felt safe (yes or no) differed when wearing a cycling helmet as opposed to wearing no cycling helmet (i.e., the dependent variable would be "sense of safety", which has two categories: "safe" and "not safe").</a:t>
            </a:r>
          </a:p>
          <a:p>
            <a:pPr lvl="1"/>
            <a:r>
              <a:rPr lang="en-US" sz="2000" dirty="0">
                <a:solidFill>
                  <a:srgbClr val="000000"/>
                </a:solidFill>
                <a:latin typeface="Arial" panose="020B0604020202020204" pitchFamily="34" charset="0"/>
                <a:cs typeface="Arial" panose="020B0604020202020204" pitchFamily="34" charset="0"/>
              </a:rPr>
              <a:t>Sense of safety: </a:t>
            </a:r>
            <a:r>
              <a:rPr lang="en-US" sz="2000" b="0" i="0" dirty="0">
                <a:solidFill>
                  <a:srgbClr val="000000"/>
                </a:solidFill>
                <a:effectLst/>
                <a:latin typeface="Arial" panose="020B0604020202020204" pitchFamily="34" charset="0"/>
                <a:cs typeface="Arial" panose="020B0604020202020204" pitchFamily="34" charset="0"/>
              </a:rPr>
              <a:t>one nominal (dichotomous dependent—yes or no) variable </a:t>
            </a:r>
          </a:p>
          <a:p>
            <a:pPr lvl="1"/>
            <a:r>
              <a:rPr lang="en-US" sz="2000" dirty="0">
                <a:solidFill>
                  <a:srgbClr val="000000"/>
                </a:solidFill>
                <a:latin typeface="Arial" panose="020B0604020202020204" pitchFamily="34" charset="0"/>
                <a:cs typeface="Arial" panose="020B0604020202020204" pitchFamily="34" charset="0"/>
              </a:rPr>
              <a:t> Helmet: </a:t>
            </a:r>
            <a:r>
              <a:rPr lang="en-US" sz="2000" dirty="0">
                <a:latin typeface="Arial" panose="020B0604020202020204" pitchFamily="34" charset="0"/>
                <a:cs typeface="Arial" panose="020B0604020202020204" pitchFamily="34" charset="0"/>
              </a:rPr>
              <a:t>one categorical independent variable with two related groups.  Wearing or Not Wearing</a:t>
            </a:r>
          </a:p>
          <a:p>
            <a:r>
              <a:rPr lang="en-US" sz="2000" b="0" i="0" dirty="0">
                <a:solidFill>
                  <a:srgbClr val="000000"/>
                </a:solidFill>
                <a:effectLst/>
              </a:rPr>
              <a:t>The </a:t>
            </a:r>
            <a:r>
              <a:rPr lang="en-US" sz="2000" b="0" i="0" dirty="0" err="1">
                <a:solidFill>
                  <a:srgbClr val="000000"/>
                </a:solidFill>
                <a:effectLst/>
              </a:rPr>
              <a:t>McNemar's</a:t>
            </a:r>
            <a:r>
              <a:rPr lang="en-US" sz="2000" b="0" i="0" dirty="0">
                <a:solidFill>
                  <a:srgbClr val="000000"/>
                </a:solidFill>
                <a:effectLst/>
              </a:rPr>
              <a:t> test </a:t>
            </a:r>
            <a:r>
              <a:rPr lang="en-US" sz="2000" b="1" i="0" dirty="0">
                <a:solidFill>
                  <a:srgbClr val="000000"/>
                </a:solidFill>
                <a:effectLst/>
              </a:rPr>
              <a:t>has three assumptions </a:t>
            </a:r>
            <a:r>
              <a:rPr lang="en-US" sz="2000" b="0" i="0" dirty="0">
                <a:solidFill>
                  <a:srgbClr val="000000"/>
                </a:solidFill>
                <a:effectLst/>
              </a:rPr>
              <a:t>that must be met. If these assumptions are not met, you cannot use a </a:t>
            </a:r>
            <a:r>
              <a:rPr lang="en-US" sz="2000" b="0" i="0" dirty="0" err="1">
                <a:solidFill>
                  <a:srgbClr val="000000"/>
                </a:solidFill>
                <a:effectLst/>
              </a:rPr>
              <a:t>McNemar's</a:t>
            </a:r>
            <a:r>
              <a:rPr lang="en-US" sz="2000" b="0" i="0" dirty="0">
                <a:solidFill>
                  <a:srgbClr val="000000"/>
                </a:solidFill>
                <a:effectLst/>
              </a:rPr>
              <a:t> test, but may be able to use another statistical test instead. </a:t>
            </a:r>
          </a:p>
          <a:p>
            <a:endParaRPr lang="en-US" sz="2000" b="0" i="0" dirty="0">
              <a:solidFill>
                <a:srgbClr val="000000"/>
              </a:solidFill>
              <a:effectLst/>
            </a:endParaRP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094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2399-5532-4835-6DAC-DC9A25142F55}"/>
              </a:ext>
            </a:extLst>
          </p:cNvPr>
          <p:cNvSpPr>
            <a:spLocks noGrp="1"/>
          </p:cNvSpPr>
          <p:nvPr>
            <p:ph type="title"/>
          </p:nvPr>
        </p:nvSpPr>
        <p:spPr/>
        <p:txBody>
          <a:bodyPr/>
          <a:lstStyle/>
          <a:p>
            <a:r>
              <a:rPr lang="en-US" b="1" dirty="0"/>
              <a:t>Assumptions</a:t>
            </a:r>
          </a:p>
        </p:txBody>
      </p:sp>
      <p:sp>
        <p:nvSpPr>
          <p:cNvPr id="3" name="Content Placeholder 2">
            <a:extLst>
              <a:ext uri="{FF2B5EF4-FFF2-40B4-BE49-F238E27FC236}">
                <a16:creationId xmlns:a16="http://schemas.microsoft.com/office/drawing/2014/main" id="{67D0A798-C5B4-6434-DC7D-C80B99F34D56}"/>
              </a:ext>
            </a:extLst>
          </p:cNvPr>
          <p:cNvSpPr>
            <a:spLocks noGrp="1"/>
          </p:cNvSpPr>
          <p:nvPr>
            <p:ph idx="1"/>
          </p:nvPr>
        </p:nvSpPr>
        <p:spPr/>
        <p:txBody>
          <a:bodyPr>
            <a:normAutofit fontScale="92500" lnSpcReduction="10000"/>
          </a:bodyPr>
          <a:lstStyle/>
          <a:p>
            <a:pPr algn="just"/>
            <a:r>
              <a:rPr lang="en-US" b="1" dirty="0"/>
              <a:t>Assumption #1: </a:t>
            </a:r>
            <a:r>
              <a:rPr lang="en-US" dirty="0"/>
              <a:t>You have </a:t>
            </a:r>
            <a:r>
              <a:rPr lang="en-US" b="1" dirty="0"/>
              <a:t>one categorical dependent</a:t>
            </a:r>
            <a:r>
              <a:rPr lang="en-US" dirty="0"/>
              <a:t> variable with two categories (</a:t>
            </a:r>
            <a:r>
              <a:rPr lang="en-US" dirty="0" err="1"/>
              <a:t>i.e.,a</a:t>
            </a:r>
            <a:r>
              <a:rPr lang="en-US" dirty="0"/>
              <a:t> dichotomous variable) and </a:t>
            </a:r>
            <a:r>
              <a:rPr lang="en-US" b="1" dirty="0"/>
              <a:t>one categorical independent</a:t>
            </a:r>
            <a:r>
              <a:rPr lang="en-US" dirty="0"/>
              <a:t> variable with two related groups. </a:t>
            </a:r>
          </a:p>
          <a:p>
            <a:pPr algn="just"/>
            <a:r>
              <a:rPr lang="en-US" dirty="0"/>
              <a:t>Examples of dichotomous variables include perceived safety (two groups: "safe" and "unsafe"), exam performance (two groups: "pass" and "fail"), preferred choice of cereal brand (two groups: "brand A" and "brand B"), feeling of seasickness (two groups: "yes" and "no").</a:t>
            </a:r>
          </a:p>
          <a:p>
            <a:endParaRPr lang="en-US" dirty="0"/>
          </a:p>
          <a:p>
            <a:endParaRPr lang="en-US" dirty="0"/>
          </a:p>
        </p:txBody>
      </p:sp>
    </p:spTree>
    <p:extLst>
      <p:ext uri="{BB962C8B-B14F-4D97-AF65-F5344CB8AC3E}">
        <p14:creationId xmlns:p14="http://schemas.microsoft.com/office/powerpoint/2010/main" val="29660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C2FC-8176-F000-9618-F038A5ECB4D1}"/>
              </a:ext>
            </a:extLst>
          </p:cNvPr>
          <p:cNvSpPr>
            <a:spLocks noGrp="1"/>
          </p:cNvSpPr>
          <p:nvPr>
            <p:ph type="title"/>
          </p:nvPr>
        </p:nvSpPr>
        <p:spPr/>
        <p:txBody>
          <a:bodyPr/>
          <a:lstStyle/>
          <a:p>
            <a:r>
              <a:rPr lang="en-US" b="1" i="0" u="none" strike="noStrike" dirty="0">
                <a:effectLst/>
                <a:latin typeface="Helvetica" pitchFamily="2" charset="0"/>
              </a:rPr>
              <a:t>Chi-Square Statistic</a:t>
            </a:r>
            <a:endParaRPr lang="en-US" dirty="0"/>
          </a:p>
        </p:txBody>
      </p:sp>
      <p:sp>
        <p:nvSpPr>
          <p:cNvPr id="3" name="Content Placeholder 2">
            <a:extLst>
              <a:ext uri="{FF2B5EF4-FFF2-40B4-BE49-F238E27FC236}">
                <a16:creationId xmlns:a16="http://schemas.microsoft.com/office/drawing/2014/main" id="{0B464313-F593-4E44-65FF-E7FDEF6DA4CC}"/>
              </a:ext>
            </a:extLst>
          </p:cNvPr>
          <p:cNvSpPr>
            <a:spLocks noGrp="1"/>
          </p:cNvSpPr>
          <p:nvPr>
            <p:ph idx="1"/>
          </p:nvPr>
        </p:nvSpPr>
        <p:spPr/>
        <p:txBody>
          <a:bodyPr>
            <a:normAutofit fontScale="92500" lnSpcReduction="10000"/>
          </a:bodyPr>
          <a:lstStyle/>
          <a:p>
            <a:pPr algn="l"/>
            <a:r>
              <a:rPr lang="en-US" b="0" i="0" dirty="0">
                <a:effectLst/>
                <a:latin typeface="Helvetica" pitchFamily="2" charset="0"/>
              </a:rPr>
              <a:t>There are </a:t>
            </a:r>
            <a:r>
              <a:rPr lang="en-US" b="1" i="0" dirty="0">
                <a:effectLst/>
                <a:latin typeface="Helvetica" pitchFamily="2" charset="0"/>
              </a:rPr>
              <a:t>two types of chi-square tests</a:t>
            </a:r>
            <a:r>
              <a:rPr lang="en-US" b="0" i="0" dirty="0">
                <a:effectLst/>
                <a:latin typeface="Helvetica" pitchFamily="2" charset="0"/>
              </a:rPr>
              <a:t>. Both use the chi-square statistic and distribution for different purposes:</a:t>
            </a:r>
          </a:p>
          <a:p>
            <a:pPr lvl="1"/>
            <a:r>
              <a:rPr lang="en-US" b="1" dirty="0"/>
              <a:t>A chi-square goodness of fit </a:t>
            </a:r>
            <a:r>
              <a:rPr lang="en-US" dirty="0"/>
              <a:t>test determines if sample data matches a population. It is </a:t>
            </a:r>
            <a:r>
              <a:rPr lang="en-US" b="0" i="0" dirty="0">
                <a:effectLst/>
                <a:latin typeface="Helvetica" pitchFamily="2" charset="0"/>
              </a:rPr>
              <a:t>to fit </a:t>
            </a:r>
            <a:r>
              <a:rPr lang="en-US" b="1" i="0" dirty="0">
                <a:effectLst/>
                <a:latin typeface="Helvetica" pitchFamily="2" charset="0"/>
              </a:rPr>
              <a:t>one </a:t>
            </a:r>
            <a:r>
              <a:rPr lang="en-US" b="0" i="0" u="none" strike="noStrike" dirty="0">
                <a:effectLst/>
                <a:latin typeface="Helvetica" pitchFamily="2" charset="0"/>
              </a:rPr>
              <a:t>categorical variable</a:t>
            </a:r>
            <a:r>
              <a:rPr lang="en-US" b="0" i="0" dirty="0">
                <a:effectLst/>
                <a:latin typeface="Helvetica" pitchFamily="2" charset="0"/>
              </a:rPr>
              <a:t> to a distribution.</a:t>
            </a:r>
            <a:endParaRPr lang="en-US" i="0" dirty="0">
              <a:effectLst/>
              <a:latin typeface="Helvetica" pitchFamily="2" charset="0"/>
            </a:endParaRPr>
          </a:p>
          <a:p>
            <a:pPr lvl="1"/>
            <a:r>
              <a:rPr lang="en-US" b="1" dirty="0"/>
              <a:t>A chi-square test for independence </a:t>
            </a:r>
            <a:r>
              <a:rPr lang="en-US" dirty="0"/>
              <a:t>compares two </a:t>
            </a:r>
            <a:r>
              <a:rPr lang="en-US" b="1" dirty="0"/>
              <a:t>variables in a contingency table </a:t>
            </a:r>
            <a:r>
              <a:rPr lang="en-US" dirty="0"/>
              <a:t>to see if they are related. In a more general sense, it tests to see whether distributions of categorical variables differ from each another.</a:t>
            </a:r>
          </a:p>
        </p:txBody>
      </p:sp>
    </p:spTree>
    <p:extLst>
      <p:ext uri="{BB962C8B-B14F-4D97-AF65-F5344CB8AC3E}">
        <p14:creationId xmlns:p14="http://schemas.microsoft.com/office/powerpoint/2010/main" val="2706948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4449-91E7-CBEF-5AED-64CBB3DDCD30}"/>
              </a:ext>
            </a:extLst>
          </p:cNvPr>
          <p:cNvSpPr>
            <a:spLocks noGrp="1"/>
          </p:cNvSpPr>
          <p:nvPr>
            <p:ph type="title"/>
          </p:nvPr>
        </p:nvSpPr>
        <p:spPr/>
        <p:txBody>
          <a:bodyPr/>
          <a:lstStyle/>
          <a:p>
            <a:r>
              <a:rPr lang="en-US" b="1" dirty="0"/>
              <a:t>Assumptions</a:t>
            </a:r>
            <a:endParaRPr lang="en-US" dirty="0"/>
          </a:p>
        </p:txBody>
      </p:sp>
      <p:sp>
        <p:nvSpPr>
          <p:cNvPr id="3" name="Content Placeholder 2">
            <a:extLst>
              <a:ext uri="{FF2B5EF4-FFF2-40B4-BE49-F238E27FC236}">
                <a16:creationId xmlns:a16="http://schemas.microsoft.com/office/drawing/2014/main" id="{75997E6A-B707-6D73-BF51-B7ECA97530A4}"/>
              </a:ext>
            </a:extLst>
          </p:cNvPr>
          <p:cNvSpPr>
            <a:spLocks noGrp="1"/>
          </p:cNvSpPr>
          <p:nvPr>
            <p:ph idx="1"/>
          </p:nvPr>
        </p:nvSpPr>
        <p:spPr>
          <a:xfrm>
            <a:off x="457200" y="1413627"/>
            <a:ext cx="8229600" cy="4419600"/>
          </a:xfrm>
        </p:spPr>
        <p:txBody>
          <a:bodyPr>
            <a:noAutofit/>
          </a:bodyPr>
          <a:lstStyle/>
          <a:p>
            <a:pPr algn="just"/>
            <a:r>
              <a:rPr lang="en-US" sz="2200" b="1" i="0" dirty="0">
                <a:effectLst/>
              </a:rPr>
              <a:t>Assumption #2: </a:t>
            </a:r>
            <a:r>
              <a:rPr lang="en-US" sz="2200" b="0" i="0" dirty="0">
                <a:solidFill>
                  <a:srgbClr val="000000"/>
                </a:solidFill>
                <a:effectLst/>
              </a:rPr>
              <a:t>The two groups of your dependent variable must be </a:t>
            </a:r>
            <a:r>
              <a:rPr lang="en-US" sz="2200" b="1" i="0" dirty="0">
                <a:solidFill>
                  <a:srgbClr val="444444"/>
                </a:solidFill>
                <a:effectLst/>
              </a:rPr>
              <a:t>mutually exclusive</a:t>
            </a:r>
            <a:r>
              <a:rPr lang="en-US" sz="2200" b="0" i="0" dirty="0">
                <a:solidFill>
                  <a:srgbClr val="000000"/>
                </a:solidFill>
                <a:effectLst/>
              </a:rPr>
              <a:t>. This means that no groups can overlap. In other words, a participant can only be in one of the two groups; they cannot be in both groups at the same time. </a:t>
            </a:r>
          </a:p>
          <a:p>
            <a:pPr algn="just"/>
            <a:r>
              <a:rPr lang="en-US" sz="2200" b="0" i="0" dirty="0">
                <a:solidFill>
                  <a:srgbClr val="000000"/>
                </a:solidFill>
                <a:effectLst/>
              </a:rPr>
              <a:t>For example, imagine you were using a </a:t>
            </a:r>
            <a:r>
              <a:rPr lang="en-US" sz="2200" b="0" i="0" dirty="0" err="1">
                <a:solidFill>
                  <a:srgbClr val="000000"/>
                </a:solidFill>
                <a:effectLst/>
              </a:rPr>
              <a:t>McNemar's</a:t>
            </a:r>
            <a:r>
              <a:rPr lang="en-US" sz="2200" b="0" i="0" dirty="0">
                <a:solidFill>
                  <a:srgbClr val="000000"/>
                </a:solidFill>
                <a:effectLst/>
              </a:rPr>
              <a:t> test to determine whether the proportion of participants who passed an exam (as opposed to failing the exam) before a two week revision period (i.e., an intervention) increased after the intervention (i.e., your dependent variable would be "exam performance", which has two categories: "pass" and "fail"). </a:t>
            </a:r>
          </a:p>
          <a:p>
            <a:pPr algn="just"/>
            <a:r>
              <a:rPr lang="en-US" sz="2200" b="0" i="0" dirty="0">
                <a:solidFill>
                  <a:srgbClr val="000000"/>
                </a:solidFill>
                <a:effectLst/>
              </a:rPr>
              <a:t>When a participant took the exam before the two week revision period, they could have only "passed" it or "failed" it. They could not pass and fail at the same time </a:t>
            </a:r>
            <a:endParaRPr lang="en-US" sz="2200" dirty="0"/>
          </a:p>
        </p:txBody>
      </p:sp>
    </p:spTree>
    <p:extLst>
      <p:ext uri="{BB962C8B-B14F-4D97-AF65-F5344CB8AC3E}">
        <p14:creationId xmlns:p14="http://schemas.microsoft.com/office/powerpoint/2010/main" val="2401014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D021-E353-6D1F-B656-4B01789AB03A}"/>
              </a:ext>
            </a:extLst>
          </p:cNvPr>
          <p:cNvSpPr>
            <a:spLocks noGrp="1"/>
          </p:cNvSpPr>
          <p:nvPr>
            <p:ph type="title"/>
          </p:nvPr>
        </p:nvSpPr>
        <p:spPr/>
        <p:txBody>
          <a:bodyPr/>
          <a:lstStyle/>
          <a:p>
            <a:r>
              <a:rPr lang="en-US" b="1" dirty="0"/>
              <a:t>Assumptions</a:t>
            </a:r>
            <a:endParaRPr lang="en-US" dirty="0"/>
          </a:p>
        </p:txBody>
      </p:sp>
      <p:sp>
        <p:nvSpPr>
          <p:cNvPr id="3" name="Content Placeholder 2">
            <a:extLst>
              <a:ext uri="{FF2B5EF4-FFF2-40B4-BE49-F238E27FC236}">
                <a16:creationId xmlns:a16="http://schemas.microsoft.com/office/drawing/2014/main" id="{292FA4D6-0999-23F5-2A9C-E13C78C30BEC}"/>
              </a:ext>
            </a:extLst>
          </p:cNvPr>
          <p:cNvSpPr>
            <a:spLocks noGrp="1"/>
          </p:cNvSpPr>
          <p:nvPr>
            <p:ph idx="1"/>
          </p:nvPr>
        </p:nvSpPr>
        <p:spPr/>
        <p:txBody>
          <a:bodyPr>
            <a:normAutofit/>
          </a:bodyPr>
          <a:lstStyle/>
          <a:p>
            <a:pPr algn="just"/>
            <a:r>
              <a:rPr lang="en-US" sz="3200" b="1" i="0" dirty="0">
                <a:solidFill>
                  <a:srgbClr val="336699"/>
                </a:solidFill>
                <a:effectLst/>
              </a:rPr>
              <a:t>Assumption #3:</a:t>
            </a:r>
            <a:r>
              <a:rPr lang="en-US" sz="3200" b="0" i="0" dirty="0">
                <a:solidFill>
                  <a:srgbClr val="000000"/>
                </a:solidFill>
                <a:effectLst/>
              </a:rPr>
              <a:t> The cases (e.g., participants) are a random sample from the population of interest. However, in practice, this is not always how sampling took place.</a:t>
            </a:r>
          </a:p>
          <a:p>
            <a:pPr algn="just"/>
            <a:endParaRPr lang="en-US" sz="3200" dirty="0"/>
          </a:p>
        </p:txBody>
      </p:sp>
    </p:spTree>
    <p:extLst>
      <p:ext uri="{BB962C8B-B14F-4D97-AF65-F5344CB8AC3E}">
        <p14:creationId xmlns:p14="http://schemas.microsoft.com/office/powerpoint/2010/main" val="2338596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a:xfrm>
            <a:off x="457200" y="-258762"/>
            <a:ext cx="8229600" cy="1143000"/>
          </a:xfrm>
        </p:spPr>
        <p:txBody>
          <a:bodyPr/>
          <a:lstStyle/>
          <a:p>
            <a:r>
              <a:rPr lang="en-US" dirty="0"/>
              <a:t>The </a:t>
            </a:r>
            <a:r>
              <a:rPr lang="en-US" dirty="0" err="1"/>
              <a:t>McNemar</a:t>
            </a:r>
            <a:r>
              <a:rPr lang="en-US" dirty="0"/>
              <a:t> test</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r>
              <a:rPr lang="en-US" sz="2800" b="0" i="0" u="none" strike="noStrike" baseline="0" dirty="0">
                <a:solidFill>
                  <a:srgbClr val="000000"/>
                </a:solidFill>
                <a:latin typeface="CMMI10"/>
              </a:rPr>
              <a:t>P</a:t>
            </a:r>
            <a:r>
              <a:rPr lang="en-US" sz="2800" b="0" i="0" u="none" strike="noStrike" baseline="0" dirty="0">
                <a:solidFill>
                  <a:srgbClr val="000000"/>
                </a:solidFill>
                <a:latin typeface="CMMI7"/>
              </a:rPr>
              <a:t>a </a:t>
            </a:r>
            <a:r>
              <a:rPr lang="en-US" sz="2800" b="0" i="0" u="none" strike="noStrike" baseline="0" dirty="0">
                <a:solidFill>
                  <a:srgbClr val="000000"/>
                </a:solidFill>
                <a:latin typeface="TeX-matha10"/>
              </a:rPr>
              <a:t>+</a:t>
            </a:r>
            <a:r>
              <a:rPr lang="en-US" sz="2800" b="0" i="0" u="none" strike="noStrike" baseline="0" dirty="0">
                <a:solidFill>
                  <a:srgbClr val="000000"/>
                </a:solidFill>
                <a:latin typeface="CMMI10"/>
              </a:rPr>
              <a:t>P</a:t>
            </a:r>
            <a:r>
              <a:rPr lang="en-US" sz="2800" b="0" i="0" u="none" strike="noStrike" baseline="0" dirty="0">
                <a:solidFill>
                  <a:srgbClr val="000000"/>
                </a:solidFill>
                <a:latin typeface="CMMI7"/>
              </a:rPr>
              <a:t>b =</a:t>
            </a:r>
            <a:r>
              <a:rPr lang="en-US" sz="2800" b="0" i="0" u="none" strike="noStrike" baseline="0" dirty="0">
                <a:solidFill>
                  <a:srgbClr val="000000"/>
                </a:solidFill>
                <a:latin typeface="TeX-matha10"/>
              </a:rPr>
              <a:t> </a:t>
            </a:r>
            <a:r>
              <a:rPr lang="en-US" sz="2800" b="0" i="0" u="none" strike="noStrike" baseline="0" dirty="0">
                <a:solidFill>
                  <a:srgbClr val="000000"/>
                </a:solidFill>
                <a:latin typeface="CMMI10"/>
              </a:rPr>
              <a:t>P</a:t>
            </a:r>
            <a:r>
              <a:rPr lang="en-US" sz="2800" b="0" i="0" u="none" strike="noStrike" baseline="0" dirty="0">
                <a:solidFill>
                  <a:srgbClr val="000000"/>
                </a:solidFill>
                <a:latin typeface="CMMI7"/>
              </a:rPr>
              <a:t>a </a:t>
            </a:r>
            <a:r>
              <a:rPr lang="en-US" sz="2800" b="0" i="0" u="none" strike="noStrike" baseline="0" dirty="0">
                <a:solidFill>
                  <a:srgbClr val="000000"/>
                </a:solidFill>
                <a:latin typeface="TeX-matha10"/>
              </a:rPr>
              <a:t>+</a:t>
            </a:r>
            <a:r>
              <a:rPr lang="en-US" sz="2800" b="0" i="0" u="none" strike="noStrike" baseline="0" dirty="0">
                <a:solidFill>
                  <a:srgbClr val="000000"/>
                </a:solidFill>
                <a:latin typeface="CMMI10"/>
              </a:rPr>
              <a:t>P</a:t>
            </a:r>
            <a:r>
              <a:rPr lang="en-US" sz="2800" b="0" i="0" u="none" strike="noStrike" baseline="0" dirty="0">
                <a:solidFill>
                  <a:srgbClr val="000000"/>
                </a:solidFill>
                <a:latin typeface="CMMI7"/>
              </a:rPr>
              <a:t>c</a:t>
            </a:r>
            <a:endParaRPr lang="en-US" sz="2800" b="0" i="0" u="none" strike="noStrike" baseline="0" dirty="0">
              <a:solidFill>
                <a:srgbClr val="000000"/>
              </a:solidFill>
              <a:latin typeface="CMR10"/>
            </a:endParaRPr>
          </a:p>
          <a:p>
            <a:pPr marL="0" indent="0">
              <a:buNone/>
            </a:pPr>
            <a:r>
              <a:rPr lang="en-US" sz="2800" b="0" i="0" u="none" strike="noStrike" baseline="0" dirty="0" err="1">
                <a:solidFill>
                  <a:srgbClr val="000000"/>
                </a:solidFill>
                <a:latin typeface="CMMI10"/>
              </a:rPr>
              <a:t>P</a:t>
            </a:r>
            <a:r>
              <a:rPr lang="en-US" sz="2800" b="0" i="0" u="none" strike="noStrike" baseline="0" dirty="0" err="1">
                <a:solidFill>
                  <a:srgbClr val="000000"/>
                </a:solidFill>
                <a:latin typeface="CMMI7"/>
              </a:rPr>
              <a:t>c+</a:t>
            </a:r>
            <a:r>
              <a:rPr lang="en-US" sz="2800" b="0" i="0" u="none" strike="noStrike" baseline="0" dirty="0" err="1">
                <a:solidFill>
                  <a:srgbClr val="000000"/>
                </a:solidFill>
                <a:latin typeface="CMMI10"/>
              </a:rPr>
              <a:t>P</a:t>
            </a:r>
            <a:r>
              <a:rPr lang="en-US" sz="2800" b="0" i="0" u="none" strike="noStrike" baseline="0" dirty="0" err="1">
                <a:solidFill>
                  <a:srgbClr val="000000"/>
                </a:solidFill>
                <a:latin typeface="CMMI7"/>
              </a:rPr>
              <a:t>d</a:t>
            </a:r>
            <a:r>
              <a:rPr lang="en-US" sz="2800" b="0" i="0" u="none" strike="noStrike" baseline="0" dirty="0">
                <a:solidFill>
                  <a:srgbClr val="000000"/>
                </a:solidFill>
                <a:latin typeface="CMMI7"/>
              </a:rPr>
              <a:t> =</a:t>
            </a:r>
            <a:r>
              <a:rPr lang="en-US" sz="2800" b="0" i="0" u="none" strike="noStrike" baseline="0" dirty="0">
                <a:solidFill>
                  <a:srgbClr val="000000"/>
                </a:solidFill>
                <a:latin typeface="TeX-matha10"/>
              </a:rPr>
              <a:t> </a:t>
            </a:r>
            <a:r>
              <a:rPr lang="en-US" sz="2800" b="0" i="0" u="none" strike="noStrike" baseline="0" dirty="0" err="1">
                <a:solidFill>
                  <a:srgbClr val="000000"/>
                </a:solidFill>
                <a:latin typeface="CMMI10"/>
              </a:rPr>
              <a:t>P</a:t>
            </a:r>
            <a:r>
              <a:rPr lang="en-US" sz="2800" b="0" i="0" u="none" strike="noStrike" baseline="0" dirty="0" err="1">
                <a:solidFill>
                  <a:srgbClr val="000000"/>
                </a:solidFill>
                <a:latin typeface="CMMI7"/>
              </a:rPr>
              <a:t>b</a:t>
            </a:r>
            <a:r>
              <a:rPr lang="en-US" sz="2800" b="0" i="0" u="none" strike="noStrike" baseline="0" dirty="0" err="1">
                <a:solidFill>
                  <a:srgbClr val="000000"/>
                </a:solidFill>
                <a:latin typeface="TeX-matha10"/>
              </a:rPr>
              <a:t>+</a:t>
            </a:r>
            <a:r>
              <a:rPr lang="en-US" sz="2800" b="0" i="0" u="none" strike="noStrike" baseline="0" dirty="0" err="1">
                <a:solidFill>
                  <a:srgbClr val="000000"/>
                </a:solidFill>
                <a:latin typeface="CMMI10"/>
              </a:rPr>
              <a:t>P</a:t>
            </a:r>
            <a:r>
              <a:rPr lang="en-US" sz="2800" b="0" i="0" u="none" strike="noStrike" baseline="0" dirty="0" err="1">
                <a:solidFill>
                  <a:srgbClr val="000000"/>
                </a:solidFill>
                <a:latin typeface="CMMI7"/>
              </a:rPr>
              <a:t>d</a:t>
            </a:r>
            <a:endParaRPr lang="en-US" sz="2800" b="0" i="0" u="none" strike="noStrike" baseline="0" dirty="0">
              <a:solidFill>
                <a:srgbClr val="000000"/>
              </a:solidFill>
              <a:latin typeface="CMMI7"/>
            </a:endParaRPr>
          </a:p>
          <a:p>
            <a:pPr marL="0" indent="0">
              <a:buNone/>
            </a:pPr>
            <a:r>
              <a:rPr lang="en-US" sz="2800" b="0" i="0" u="none" strike="noStrike" baseline="0" dirty="0">
                <a:solidFill>
                  <a:srgbClr val="000000"/>
                </a:solidFill>
                <a:latin typeface="CMMI10"/>
              </a:rPr>
              <a:t>P</a:t>
            </a:r>
            <a:r>
              <a:rPr lang="en-US" sz="2800" b="0" i="0" u="none" strike="noStrike" baseline="0" dirty="0">
                <a:solidFill>
                  <a:srgbClr val="000000"/>
                </a:solidFill>
                <a:latin typeface="CMMI7"/>
              </a:rPr>
              <a:t>b =</a:t>
            </a:r>
            <a:r>
              <a:rPr lang="en-US" sz="2800" b="0" i="0" u="none" strike="noStrike" baseline="0" dirty="0">
                <a:solidFill>
                  <a:srgbClr val="000000"/>
                </a:solidFill>
                <a:latin typeface="TeX-matha10"/>
              </a:rPr>
              <a:t> </a:t>
            </a:r>
            <a:r>
              <a:rPr lang="en-US" sz="2800" b="0" i="0" u="none" strike="noStrike" baseline="0" dirty="0">
                <a:solidFill>
                  <a:srgbClr val="000000"/>
                </a:solidFill>
                <a:latin typeface="CMMI10"/>
              </a:rPr>
              <a:t>P</a:t>
            </a:r>
            <a:r>
              <a:rPr lang="en-US" sz="2800" b="0" i="0" u="none" strike="noStrike" baseline="0" dirty="0">
                <a:solidFill>
                  <a:srgbClr val="000000"/>
                </a:solidFill>
                <a:latin typeface="CMMI7"/>
              </a:rPr>
              <a:t>c</a:t>
            </a:r>
            <a:endParaRPr lang="en-US" dirty="0"/>
          </a:p>
        </p:txBody>
      </p:sp>
      <p:pic>
        <p:nvPicPr>
          <p:cNvPr id="5" name="Picture 4">
            <a:extLst>
              <a:ext uri="{FF2B5EF4-FFF2-40B4-BE49-F238E27FC236}">
                <a16:creationId xmlns:a16="http://schemas.microsoft.com/office/drawing/2014/main" id="{DE17B7E4-8F7C-45E8-8D04-178012BD0612}"/>
              </a:ext>
            </a:extLst>
          </p:cNvPr>
          <p:cNvPicPr>
            <a:picLocks noChangeAspect="1"/>
          </p:cNvPicPr>
          <p:nvPr/>
        </p:nvPicPr>
        <p:blipFill rotWithShape="1">
          <a:blip r:embed="rId3"/>
          <a:srcRect l="9395" t="14987" r="83171" b="76516"/>
          <a:stretch/>
        </p:blipFill>
        <p:spPr>
          <a:xfrm>
            <a:off x="457200" y="685800"/>
            <a:ext cx="2581656" cy="829818"/>
          </a:xfrm>
          <a:prstGeom prst="rect">
            <a:avLst/>
          </a:prstGeom>
        </p:spPr>
      </p:pic>
      <p:pic>
        <p:nvPicPr>
          <p:cNvPr id="7" name="Picture 6">
            <a:extLst>
              <a:ext uri="{FF2B5EF4-FFF2-40B4-BE49-F238E27FC236}">
                <a16:creationId xmlns:a16="http://schemas.microsoft.com/office/drawing/2014/main" id="{88B82E7F-FDCE-4BCE-956D-977F8F47992B}"/>
              </a:ext>
            </a:extLst>
          </p:cNvPr>
          <p:cNvPicPr>
            <a:picLocks noChangeAspect="1"/>
          </p:cNvPicPr>
          <p:nvPr/>
        </p:nvPicPr>
        <p:blipFill rotWithShape="1">
          <a:blip r:embed="rId3"/>
          <a:srcRect l="7620" t="54322" r="81864" b="36027"/>
          <a:stretch/>
        </p:blipFill>
        <p:spPr>
          <a:xfrm>
            <a:off x="381000" y="1826855"/>
            <a:ext cx="3651582" cy="942546"/>
          </a:xfrm>
          <a:prstGeom prst="rect">
            <a:avLst/>
          </a:prstGeom>
        </p:spPr>
      </p:pic>
      <p:pic>
        <p:nvPicPr>
          <p:cNvPr id="9" name="Picture 8">
            <a:extLst>
              <a:ext uri="{FF2B5EF4-FFF2-40B4-BE49-F238E27FC236}">
                <a16:creationId xmlns:a16="http://schemas.microsoft.com/office/drawing/2014/main" id="{336427F2-D6B4-4E75-99A6-0DBF27C217C1}"/>
              </a:ext>
            </a:extLst>
          </p:cNvPr>
          <p:cNvPicPr>
            <a:picLocks noChangeAspect="1"/>
          </p:cNvPicPr>
          <p:nvPr/>
        </p:nvPicPr>
        <p:blipFill rotWithShape="1">
          <a:blip r:embed="rId3"/>
          <a:srcRect l="7742" t="77031" r="81558" b="13297"/>
          <a:stretch/>
        </p:blipFill>
        <p:spPr>
          <a:xfrm>
            <a:off x="381000" y="2971799"/>
            <a:ext cx="4495800" cy="1143001"/>
          </a:xfrm>
          <a:prstGeom prst="rect">
            <a:avLst/>
          </a:prstGeom>
        </p:spPr>
      </p:pic>
      <p:pic>
        <p:nvPicPr>
          <p:cNvPr id="11" name="Picture 10">
            <a:extLst>
              <a:ext uri="{FF2B5EF4-FFF2-40B4-BE49-F238E27FC236}">
                <a16:creationId xmlns:a16="http://schemas.microsoft.com/office/drawing/2014/main" id="{67CBD4AB-E074-4893-9C1C-3E6B01DA56BC}"/>
              </a:ext>
            </a:extLst>
          </p:cNvPr>
          <p:cNvPicPr>
            <a:picLocks noChangeAspect="1"/>
          </p:cNvPicPr>
          <p:nvPr/>
        </p:nvPicPr>
        <p:blipFill rotWithShape="1">
          <a:blip r:embed="rId4"/>
          <a:srcRect l="10616" t="53742" r="84306" b="40409"/>
          <a:stretch/>
        </p:blipFill>
        <p:spPr>
          <a:xfrm>
            <a:off x="6172200" y="1600200"/>
            <a:ext cx="2581656" cy="836256"/>
          </a:xfrm>
          <a:prstGeom prst="rect">
            <a:avLst/>
          </a:prstGeom>
        </p:spPr>
      </p:pic>
      <p:pic>
        <p:nvPicPr>
          <p:cNvPr id="13" name="Picture 12">
            <a:extLst>
              <a:ext uri="{FF2B5EF4-FFF2-40B4-BE49-F238E27FC236}">
                <a16:creationId xmlns:a16="http://schemas.microsoft.com/office/drawing/2014/main" id="{E32746B7-712B-4F36-AAA3-7394E0FE3BFA}"/>
              </a:ext>
            </a:extLst>
          </p:cNvPr>
          <p:cNvPicPr>
            <a:picLocks noChangeAspect="1"/>
          </p:cNvPicPr>
          <p:nvPr/>
        </p:nvPicPr>
        <p:blipFill rotWithShape="1">
          <a:blip r:embed="rId4"/>
          <a:srcRect l="9973" t="63324" r="84031" b="30827"/>
          <a:stretch/>
        </p:blipFill>
        <p:spPr>
          <a:xfrm>
            <a:off x="5638800" y="2971800"/>
            <a:ext cx="3048000" cy="836257"/>
          </a:xfrm>
          <a:prstGeom prst="rect">
            <a:avLst/>
          </a:prstGeom>
        </p:spPr>
      </p:pic>
    </p:spTree>
    <p:extLst>
      <p:ext uri="{BB962C8B-B14F-4D97-AF65-F5344CB8AC3E}">
        <p14:creationId xmlns:p14="http://schemas.microsoft.com/office/powerpoint/2010/main" val="2377925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a:xfrm>
            <a:off x="457200" y="-228600"/>
            <a:ext cx="8229600" cy="1143000"/>
          </a:xfrm>
        </p:spPr>
        <p:txBody>
          <a:bodyPr/>
          <a:lstStyle/>
          <a:p>
            <a:r>
              <a:rPr lang="en-US" dirty="0"/>
              <a:t>Doing the </a:t>
            </a:r>
            <a:r>
              <a:rPr lang="en-US" dirty="0" err="1"/>
              <a:t>McNemar</a:t>
            </a:r>
            <a:r>
              <a:rPr lang="en-US" dirty="0"/>
              <a:t> test in R</a:t>
            </a:r>
          </a:p>
        </p:txBody>
      </p:sp>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457200" y="4191000"/>
            <a:ext cx="8229600" cy="2057399"/>
          </a:xfrm>
        </p:spPr>
        <p:txBody>
          <a:bodyPr>
            <a:normAutofit fontScale="47500" lnSpcReduction="20000"/>
          </a:bodyPr>
          <a:lstStyle/>
          <a:p>
            <a:pPr marL="0" indent="0" algn="l">
              <a:buNone/>
            </a:pPr>
            <a:r>
              <a:rPr lang="en-US" sz="2800" b="0" i="0" u="none" strike="noStrike" baseline="0" dirty="0">
                <a:solidFill>
                  <a:srgbClr val="666680"/>
                </a:solidFill>
                <a:latin typeface="CMTT9"/>
              </a:rPr>
              <a:t>&gt; </a:t>
            </a:r>
            <a:r>
              <a:rPr lang="en-US" sz="2800" b="0" i="0" u="none" strike="noStrike" baseline="0" dirty="0">
                <a:solidFill>
                  <a:srgbClr val="000080"/>
                </a:solidFill>
                <a:latin typeface="CMTT9"/>
              </a:rPr>
              <a:t>summary(</a:t>
            </a:r>
            <a:r>
              <a:rPr lang="en-US" sz="2800" b="0" i="0" u="none" strike="noStrike" baseline="0" dirty="0" err="1">
                <a:solidFill>
                  <a:srgbClr val="000080"/>
                </a:solidFill>
                <a:latin typeface="CMTT9"/>
              </a:rPr>
              <a:t>agpp</a:t>
            </a:r>
            <a:r>
              <a:rPr lang="en-US" sz="2800" b="0" i="0" u="none" strike="noStrike" baseline="0" dirty="0">
                <a:solidFill>
                  <a:srgbClr val="000080"/>
                </a:solidFill>
                <a:latin typeface="CMTT9"/>
              </a:rPr>
              <a:t>)</a:t>
            </a:r>
          </a:p>
          <a:p>
            <a:pPr marL="0" indent="0" algn="l">
              <a:buNone/>
            </a:pPr>
            <a:r>
              <a:rPr lang="en-US" sz="2800" b="0" i="0" u="none" strike="noStrike" baseline="0" dirty="0">
                <a:solidFill>
                  <a:srgbClr val="666680"/>
                </a:solidFill>
                <a:latin typeface="CMTT9"/>
              </a:rPr>
              <a:t>id </a:t>
            </a:r>
            <a:r>
              <a:rPr lang="en-US" sz="2800" b="0" i="0" u="none" strike="noStrike" baseline="0" dirty="0" err="1">
                <a:solidFill>
                  <a:srgbClr val="666680"/>
                </a:solidFill>
                <a:latin typeface="CMTT9"/>
              </a:rPr>
              <a:t>response_before</a:t>
            </a:r>
            <a:r>
              <a:rPr lang="en-US" sz="2800" b="0" i="0" u="none" strike="noStrike" baseline="0" dirty="0">
                <a:solidFill>
                  <a:srgbClr val="666680"/>
                </a:solidFill>
                <a:latin typeface="CMTT9"/>
              </a:rPr>
              <a:t> </a:t>
            </a:r>
            <a:r>
              <a:rPr lang="en-US" sz="2800" b="0" i="0" u="none" strike="noStrike" baseline="0" dirty="0" err="1">
                <a:solidFill>
                  <a:srgbClr val="666680"/>
                </a:solidFill>
                <a:latin typeface="CMTT9"/>
              </a:rPr>
              <a:t>response_after</a:t>
            </a:r>
            <a:endParaRPr lang="en-US" sz="2800" b="0" i="0" u="none" strike="noStrike" baseline="0" dirty="0">
              <a:solidFill>
                <a:srgbClr val="666680"/>
              </a:solidFill>
              <a:latin typeface="CMTT9"/>
            </a:endParaRPr>
          </a:p>
          <a:p>
            <a:pPr marL="0" indent="0" algn="l">
              <a:buNone/>
            </a:pPr>
            <a:r>
              <a:rPr lang="en-US" sz="2800" b="0" i="0" u="none" strike="noStrike" baseline="0" dirty="0">
                <a:solidFill>
                  <a:srgbClr val="666680"/>
                </a:solidFill>
                <a:latin typeface="CMTT9"/>
              </a:rPr>
              <a:t>subj.1 : 1 no :70 no :90</a:t>
            </a:r>
          </a:p>
          <a:p>
            <a:pPr marL="0" indent="0" algn="l">
              <a:buNone/>
            </a:pPr>
            <a:r>
              <a:rPr lang="en-US" sz="2800" b="0" i="0" u="none" strike="noStrike" baseline="0" dirty="0">
                <a:solidFill>
                  <a:srgbClr val="666680"/>
                </a:solidFill>
                <a:latin typeface="CMTT9"/>
              </a:rPr>
              <a:t>subj.10 : 1 yes:30 yes:10</a:t>
            </a:r>
          </a:p>
          <a:p>
            <a:pPr marL="0" indent="0" algn="l">
              <a:buNone/>
            </a:pPr>
            <a:r>
              <a:rPr lang="en-US" sz="2800" b="0" i="0" u="none" strike="noStrike" baseline="0" dirty="0">
                <a:solidFill>
                  <a:srgbClr val="666680"/>
                </a:solidFill>
                <a:latin typeface="CMTT9"/>
              </a:rPr>
              <a:t>subj.100: 1</a:t>
            </a:r>
          </a:p>
          <a:p>
            <a:pPr marL="0" indent="0" algn="l">
              <a:buNone/>
            </a:pPr>
            <a:r>
              <a:rPr lang="en-US" sz="2800" b="0" i="0" u="none" strike="noStrike" baseline="0" dirty="0">
                <a:solidFill>
                  <a:srgbClr val="666680"/>
                </a:solidFill>
                <a:latin typeface="CMTT9"/>
              </a:rPr>
              <a:t>subj.11 : 1</a:t>
            </a:r>
          </a:p>
          <a:p>
            <a:pPr marL="0" indent="0" algn="l">
              <a:buNone/>
            </a:pPr>
            <a:r>
              <a:rPr lang="en-US" sz="2800" b="0" i="0" u="none" strike="noStrike" baseline="0" dirty="0">
                <a:solidFill>
                  <a:srgbClr val="666680"/>
                </a:solidFill>
                <a:latin typeface="CMTT9"/>
              </a:rPr>
              <a:t>subj.12 : 1</a:t>
            </a:r>
          </a:p>
          <a:p>
            <a:pPr marL="0" indent="0" algn="l">
              <a:buNone/>
            </a:pPr>
            <a:r>
              <a:rPr lang="en-US" sz="2800" b="0" i="0" u="none" strike="noStrike" baseline="0" dirty="0">
                <a:solidFill>
                  <a:srgbClr val="666680"/>
                </a:solidFill>
                <a:latin typeface="CMTT9"/>
              </a:rPr>
              <a:t>subj.13 : 1</a:t>
            </a:r>
          </a:p>
          <a:p>
            <a:pPr marL="0" indent="0" algn="l">
              <a:buNone/>
            </a:pPr>
            <a:r>
              <a:rPr lang="en-US" sz="2800" b="0" i="0" u="none" strike="noStrike" baseline="0" dirty="0">
                <a:solidFill>
                  <a:srgbClr val="666680"/>
                </a:solidFill>
                <a:latin typeface="CMTT9"/>
              </a:rPr>
              <a:t>(Other) :94</a:t>
            </a:r>
            <a:endParaRPr lang="en-US" dirty="0"/>
          </a:p>
        </p:txBody>
      </p:sp>
      <p:pic>
        <p:nvPicPr>
          <p:cNvPr id="5" name="Picture 4">
            <a:extLst>
              <a:ext uri="{FF2B5EF4-FFF2-40B4-BE49-F238E27FC236}">
                <a16:creationId xmlns:a16="http://schemas.microsoft.com/office/drawing/2014/main" id="{D04200EB-6F81-453A-B158-E8FB66364FB1}"/>
              </a:ext>
            </a:extLst>
          </p:cNvPr>
          <p:cNvPicPr>
            <a:picLocks noChangeAspect="1"/>
          </p:cNvPicPr>
          <p:nvPr/>
        </p:nvPicPr>
        <p:blipFill rotWithShape="1">
          <a:blip r:embed="rId3"/>
          <a:srcRect l="61813" t="61713" r="24403" b="21521"/>
          <a:stretch/>
        </p:blipFill>
        <p:spPr>
          <a:xfrm>
            <a:off x="457200" y="685800"/>
            <a:ext cx="4786115" cy="1637355"/>
          </a:xfrm>
          <a:prstGeom prst="rect">
            <a:avLst/>
          </a:prstGeom>
        </p:spPr>
      </p:pic>
      <p:pic>
        <p:nvPicPr>
          <p:cNvPr id="7" name="Picture 6">
            <a:extLst>
              <a:ext uri="{FF2B5EF4-FFF2-40B4-BE49-F238E27FC236}">
                <a16:creationId xmlns:a16="http://schemas.microsoft.com/office/drawing/2014/main" id="{57D342B1-E506-4804-B234-21D8BE9AF85C}"/>
              </a:ext>
            </a:extLst>
          </p:cNvPr>
          <p:cNvPicPr>
            <a:picLocks noChangeAspect="1"/>
          </p:cNvPicPr>
          <p:nvPr/>
        </p:nvPicPr>
        <p:blipFill rotWithShape="1">
          <a:blip r:embed="rId4"/>
          <a:srcRect l="61411" t="31379" r="26375" b="48439"/>
          <a:stretch/>
        </p:blipFill>
        <p:spPr>
          <a:xfrm>
            <a:off x="419100" y="2342677"/>
            <a:ext cx="3505200" cy="1628930"/>
          </a:xfrm>
          <a:prstGeom prst="rect">
            <a:avLst/>
          </a:prstGeom>
        </p:spPr>
      </p:pic>
    </p:spTree>
    <p:extLst>
      <p:ext uri="{BB962C8B-B14F-4D97-AF65-F5344CB8AC3E}">
        <p14:creationId xmlns:p14="http://schemas.microsoft.com/office/powerpoint/2010/main" val="572356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a:xfrm>
            <a:off x="457200" y="-228600"/>
            <a:ext cx="8229600" cy="1143000"/>
          </a:xfrm>
        </p:spPr>
        <p:txBody>
          <a:bodyPr/>
          <a:lstStyle/>
          <a:p>
            <a:r>
              <a:rPr lang="en-US" dirty="0"/>
              <a:t>Doing the </a:t>
            </a:r>
            <a:r>
              <a:rPr lang="en-US" dirty="0" err="1"/>
              <a:t>McNemar</a:t>
            </a:r>
            <a:r>
              <a:rPr lang="en-US" dirty="0"/>
              <a:t> test in R</a:t>
            </a:r>
          </a:p>
        </p:txBody>
      </p:sp>
      <p:pic>
        <p:nvPicPr>
          <p:cNvPr id="6" name="Picture 5">
            <a:extLst>
              <a:ext uri="{FF2B5EF4-FFF2-40B4-BE49-F238E27FC236}">
                <a16:creationId xmlns:a16="http://schemas.microsoft.com/office/drawing/2014/main" id="{F30AC0EE-3CEA-4757-BC91-D46EC7537396}"/>
              </a:ext>
            </a:extLst>
          </p:cNvPr>
          <p:cNvPicPr>
            <a:picLocks noChangeAspect="1"/>
          </p:cNvPicPr>
          <p:nvPr/>
        </p:nvPicPr>
        <p:blipFill rotWithShape="1">
          <a:blip r:embed="rId3"/>
          <a:srcRect l="61557" t="24147" r="16935" b="59803"/>
          <a:stretch/>
        </p:blipFill>
        <p:spPr>
          <a:xfrm>
            <a:off x="243002" y="1163562"/>
            <a:ext cx="8215198" cy="1724177"/>
          </a:xfrm>
          <a:prstGeom prst="rect">
            <a:avLst/>
          </a:prstGeom>
        </p:spPr>
      </p:pic>
      <p:pic>
        <p:nvPicPr>
          <p:cNvPr id="9" name="Picture 8">
            <a:extLst>
              <a:ext uri="{FF2B5EF4-FFF2-40B4-BE49-F238E27FC236}">
                <a16:creationId xmlns:a16="http://schemas.microsoft.com/office/drawing/2014/main" id="{64CD209F-4169-44BA-AEBA-E4B4C146264D}"/>
              </a:ext>
            </a:extLst>
          </p:cNvPr>
          <p:cNvPicPr>
            <a:picLocks noChangeAspect="1"/>
          </p:cNvPicPr>
          <p:nvPr/>
        </p:nvPicPr>
        <p:blipFill rotWithShape="1">
          <a:blip r:embed="rId3"/>
          <a:srcRect l="61536" t="45792" r="20030" b="38603"/>
          <a:stretch/>
        </p:blipFill>
        <p:spPr>
          <a:xfrm>
            <a:off x="283807" y="3566160"/>
            <a:ext cx="7744968" cy="1844040"/>
          </a:xfrm>
          <a:prstGeom prst="rect">
            <a:avLst/>
          </a:prstGeom>
        </p:spPr>
      </p:pic>
    </p:spTree>
    <p:extLst>
      <p:ext uri="{BB962C8B-B14F-4D97-AF65-F5344CB8AC3E}">
        <p14:creationId xmlns:p14="http://schemas.microsoft.com/office/powerpoint/2010/main" val="3398536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a:xfrm>
            <a:off x="411480" y="61595"/>
            <a:ext cx="8229600" cy="1143000"/>
          </a:xfrm>
        </p:spPr>
        <p:txBody>
          <a:bodyPr>
            <a:normAutofit fontScale="90000"/>
          </a:bodyPr>
          <a:lstStyle/>
          <a:p>
            <a:r>
              <a:rPr lang="en-US" dirty="0"/>
              <a:t>Using </a:t>
            </a:r>
            <a:r>
              <a:rPr lang="en-US" dirty="0" err="1"/>
              <a:t>McNemar</a:t>
            </a:r>
            <a:r>
              <a:rPr lang="en-US" dirty="0"/>
              <a:t> and Chi-square test of independence?</a:t>
            </a:r>
          </a:p>
        </p:txBody>
      </p:sp>
      <p:pic>
        <p:nvPicPr>
          <p:cNvPr id="5" name="Picture 4">
            <a:extLst>
              <a:ext uri="{FF2B5EF4-FFF2-40B4-BE49-F238E27FC236}">
                <a16:creationId xmlns:a16="http://schemas.microsoft.com/office/drawing/2014/main" id="{DD084CCB-2AE7-4CFE-A508-CBE9194A50F5}"/>
              </a:ext>
            </a:extLst>
          </p:cNvPr>
          <p:cNvPicPr>
            <a:picLocks noChangeAspect="1"/>
          </p:cNvPicPr>
          <p:nvPr/>
        </p:nvPicPr>
        <p:blipFill rotWithShape="1">
          <a:blip r:embed="rId3"/>
          <a:srcRect l="61794" t="34132" r="20096" b="45098"/>
          <a:stretch/>
        </p:blipFill>
        <p:spPr>
          <a:xfrm>
            <a:off x="0" y="1371600"/>
            <a:ext cx="5716524" cy="1844040"/>
          </a:xfrm>
          <a:prstGeom prst="rect">
            <a:avLst/>
          </a:prstGeom>
        </p:spPr>
      </p:pic>
      <p:pic>
        <p:nvPicPr>
          <p:cNvPr id="9" name="Picture 8">
            <a:extLst>
              <a:ext uri="{FF2B5EF4-FFF2-40B4-BE49-F238E27FC236}">
                <a16:creationId xmlns:a16="http://schemas.microsoft.com/office/drawing/2014/main" id="{BF1077D6-2CC5-4261-9056-633067B38945}"/>
              </a:ext>
            </a:extLst>
          </p:cNvPr>
          <p:cNvPicPr>
            <a:picLocks noChangeAspect="1"/>
          </p:cNvPicPr>
          <p:nvPr/>
        </p:nvPicPr>
        <p:blipFill rotWithShape="1">
          <a:blip r:embed="rId4"/>
          <a:srcRect l="61822" t="23333" r="23840" b="59830"/>
          <a:stretch/>
        </p:blipFill>
        <p:spPr>
          <a:xfrm>
            <a:off x="0" y="3534411"/>
            <a:ext cx="4526280" cy="1494789"/>
          </a:xfrm>
          <a:prstGeom prst="rect">
            <a:avLst/>
          </a:prstGeom>
        </p:spPr>
      </p:pic>
      <p:pic>
        <p:nvPicPr>
          <p:cNvPr id="11" name="Picture 10">
            <a:extLst>
              <a:ext uri="{FF2B5EF4-FFF2-40B4-BE49-F238E27FC236}">
                <a16:creationId xmlns:a16="http://schemas.microsoft.com/office/drawing/2014/main" id="{B260707C-6C3A-4569-B184-165D82E11494}"/>
              </a:ext>
            </a:extLst>
          </p:cNvPr>
          <p:cNvPicPr>
            <a:picLocks noChangeAspect="1"/>
          </p:cNvPicPr>
          <p:nvPr/>
        </p:nvPicPr>
        <p:blipFill rotWithShape="1">
          <a:blip r:embed="rId4"/>
          <a:srcRect l="61769" t="54496" r="20972" b="28668"/>
          <a:stretch/>
        </p:blipFill>
        <p:spPr>
          <a:xfrm>
            <a:off x="0" y="5363211"/>
            <a:ext cx="5448300" cy="1494789"/>
          </a:xfrm>
          <a:prstGeom prst="rect">
            <a:avLst/>
          </a:prstGeom>
        </p:spPr>
      </p:pic>
    </p:spTree>
    <p:extLst>
      <p:ext uri="{BB962C8B-B14F-4D97-AF65-F5344CB8AC3E}">
        <p14:creationId xmlns:p14="http://schemas.microsoft.com/office/powerpoint/2010/main" val="3793466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FD4E-A96F-ED3E-C9CB-25DA5C2BEE10}"/>
              </a:ext>
            </a:extLst>
          </p:cNvPr>
          <p:cNvSpPr>
            <a:spLocks noGrp="1"/>
          </p:cNvSpPr>
          <p:nvPr>
            <p:ph type="title"/>
          </p:nvPr>
        </p:nvSpPr>
        <p:spPr>
          <a:xfrm>
            <a:off x="481012" y="266699"/>
            <a:ext cx="8229600" cy="1143000"/>
          </a:xfrm>
        </p:spPr>
        <p:txBody>
          <a:bodyPr>
            <a:normAutofit/>
          </a:bodyPr>
          <a:lstStyle/>
          <a:p>
            <a:r>
              <a:rPr lang="en-US" b="1" dirty="0"/>
              <a:t>In Class Reading and Discussion</a:t>
            </a:r>
            <a:endParaRPr lang="en-US" dirty="0"/>
          </a:p>
        </p:txBody>
      </p:sp>
      <p:sp>
        <p:nvSpPr>
          <p:cNvPr id="3" name="Content Placeholder 2">
            <a:extLst>
              <a:ext uri="{FF2B5EF4-FFF2-40B4-BE49-F238E27FC236}">
                <a16:creationId xmlns:a16="http://schemas.microsoft.com/office/drawing/2014/main" id="{AED0C5CF-7C75-FCD1-CAB8-032C229A4650}"/>
              </a:ext>
            </a:extLst>
          </p:cNvPr>
          <p:cNvSpPr>
            <a:spLocks noGrp="1"/>
          </p:cNvSpPr>
          <p:nvPr>
            <p:ph idx="1"/>
          </p:nvPr>
        </p:nvSpPr>
        <p:spPr>
          <a:xfrm>
            <a:off x="457200" y="1600201"/>
            <a:ext cx="8458200" cy="4419600"/>
          </a:xfrm>
        </p:spPr>
        <p:txBody>
          <a:bodyPr>
            <a:normAutofit/>
          </a:bodyPr>
          <a:lstStyle/>
          <a:p>
            <a:r>
              <a:rPr lang="en-US" b="0" i="0" dirty="0">
                <a:solidFill>
                  <a:srgbClr val="333333"/>
                </a:solidFill>
                <a:effectLst/>
              </a:rPr>
              <a:t>Today’s reading is </a:t>
            </a:r>
            <a:r>
              <a:rPr lang="en-US" b="1" i="0" dirty="0">
                <a:solidFill>
                  <a:srgbClr val="333333"/>
                </a:solidFill>
                <a:effectLst/>
              </a:rPr>
              <a:t>Chapter 9: </a:t>
            </a:r>
            <a:r>
              <a:rPr lang="en-US" b="1" dirty="0">
                <a:solidFill>
                  <a:srgbClr val="333333"/>
                </a:solidFill>
                <a:latin typeface="+mj-lt"/>
              </a:rPr>
              <a:t>Hypothesis Testing</a:t>
            </a:r>
            <a:endParaRPr lang="en-US" sz="2800" b="1" i="0" dirty="0">
              <a:effectLst/>
              <a:latin typeface="+mj-lt"/>
            </a:endParaRPr>
          </a:p>
          <a:p>
            <a:pPr marL="0" indent="0">
              <a:buNone/>
            </a:pPr>
            <a:endParaRPr lang="en-US" b="1" i="0" dirty="0">
              <a:effectLst/>
            </a:endParaRPr>
          </a:p>
          <a:p>
            <a:r>
              <a:rPr lang="en-US" b="1" dirty="0">
                <a:solidFill>
                  <a:srgbClr val="333333"/>
                </a:solidFill>
              </a:rPr>
              <a:t>S</a:t>
            </a:r>
            <a:r>
              <a:rPr lang="en-US" b="1" i="0" dirty="0">
                <a:solidFill>
                  <a:srgbClr val="333333"/>
                </a:solidFill>
                <a:effectLst/>
              </a:rPr>
              <a:t>ections 9.4</a:t>
            </a:r>
            <a:r>
              <a:rPr lang="en-US" b="1" dirty="0">
                <a:solidFill>
                  <a:srgbClr val="333333"/>
                </a:solidFill>
              </a:rPr>
              <a:t> – 9.6</a:t>
            </a:r>
          </a:p>
          <a:p>
            <a:endParaRPr lang="en-US" b="1" dirty="0">
              <a:solidFill>
                <a:srgbClr val="333333"/>
              </a:solidFill>
            </a:endParaRPr>
          </a:p>
          <a:p>
            <a:r>
              <a:rPr lang="en-US" b="1" dirty="0">
                <a:solidFill>
                  <a:srgbClr val="333333"/>
                </a:solidFill>
              </a:rPr>
              <a:t>Key Reading: Understanding Hypothesis Tests</a:t>
            </a:r>
          </a:p>
          <a:p>
            <a:endParaRPr lang="en-US" b="1" dirty="0">
              <a:solidFill>
                <a:srgbClr val="333333"/>
              </a:solidFill>
            </a:endParaRPr>
          </a:p>
          <a:p>
            <a:r>
              <a:rPr lang="en-US" b="0" i="0" dirty="0">
                <a:solidFill>
                  <a:srgbClr val="333333"/>
                </a:solidFill>
                <a:effectLst/>
              </a:rPr>
              <a:t>Assigned time: </a:t>
            </a:r>
            <a:r>
              <a:rPr lang="en-US" dirty="0">
                <a:solidFill>
                  <a:srgbClr val="333333"/>
                </a:solidFill>
              </a:rPr>
              <a:t>30</a:t>
            </a:r>
            <a:r>
              <a:rPr lang="en-US" b="0" i="0" dirty="0">
                <a:solidFill>
                  <a:srgbClr val="333333"/>
                </a:solidFill>
                <a:effectLst/>
              </a:rPr>
              <a:t> mins. 3:50 pm – 4:15 pm </a:t>
            </a:r>
          </a:p>
          <a:p>
            <a:pPr marL="0" indent="0">
              <a:buNone/>
            </a:pPr>
            <a:endParaRPr lang="en-US" b="0" i="0" dirty="0">
              <a:solidFill>
                <a:srgbClr val="333333"/>
              </a:solidFill>
              <a:effectLst/>
            </a:endParaRPr>
          </a:p>
        </p:txBody>
      </p:sp>
    </p:spTree>
    <p:extLst>
      <p:ext uri="{BB962C8B-B14F-4D97-AF65-F5344CB8AC3E}">
        <p14:creationId xmlns:p14="http://schemas.microsoft.com/office/powerpoint/2010/main" val="3611890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7EE9-285D-D2CA-D996-2C4C0BB1894F}"/>
              </a:ext>
            </a:extLst>
          </p:cNvPr>
          <p:cNvSpPr>
            <a:spLocks noGrp="1"/>
          </p:cNvSpPr>
          <p:nvPr>
            <p:ph type="title"/>
          </p:nvPr>
        </p:nvSpPr>
        <p:spPr/>
        <p:txBody>
          <a:bodyPr/>
          <a:lstStyle/>
          <a:p>
            <a:r>
              <a:rPr lang="en-US" b="1" dirty="0"/>
              <a:t>In Class Exercise</a:t>
            </a:r>
          </a:p>
        </p:txBody>
      </p:sp>
      <p:sp>
        <p:nvSpPr>
          <p:cNvPr id="3" name="Content Placeholder 2">
            <a:extLst>
              <a:ext uri="{FF2B5EF4-FFF2-40B4-BE49-F238E27FC236}">
                <a16:creationId xmlns:a16="http://schemas.microsoft.com/office/drawing/2014/main" id="{D70D73EF-3C4D-8627-BEA3-31509DF313E2}"/>
              </a:ext>
            </a:extLst>
          </p:cNvPr>
          <p:cNvSpPr>
            <a:spLocks noGrp="1"/>
          </p:cNvSpPr>
          <p:nvPr>
            <p:ph idx="1"/>
          </p:nvPr>
        </p:nvSpPr>
        <p:spPr/>
        <p:txBody>
          <a:bodyPr/>
          <a:lstStyle/>
          <a:p>
            <a:pPr algn="just"/>
            <a:r>
              <a:rPr lang="en-US" dirty="0"/>
              <a:t>Due at </a:t>
            </a:r>
            <a:r>
              <a:rPr lang="en-US" b="1" dirty="0"/>
              <a:t>11:59 pm</a:t>
            </a:r>
          </a:p>
          <a:p>
            <a:pPr algn="just"/>
            <a:r>
              <a:rPr lang="en-US" b="0" i="0" dirty="0">
                <a:solidFill>
                  <a:srgbClr val="000000"/>
                </a:solidFill>
                <a:effectLst/>
              </a:rPr>
              <a:t> With a minimum of 250 words, in your own words, describe the key knowledge you have gained about hypothesis testing from today's lecture. The major expectation is writing clearly and concisely what you have learned from the class lecture.</a:t>
            </a:r>
            <a:endParaRPr lang="en-US" b="1" dirty="0"/>
          </a:p>
        </p:txBody>
      </p:sp>
    </p:spTree>
    <p:extLst>
      <p:ext uri="{BB962C8B-B14F-4D97-AF65-F5344CB8AC3E}">
        <p14:creationId xmlns:p14="http://schemas.microsoft.com/office/powerpoint/2010/main" val="3407774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553971"/>
      </p:ext>
    </p:extLst>
  </p:cSld>
  <p:clrMapOvr>
    <a:masterClrMapping/>
  </p:clrMapOvr>
  <mc:AlternateContent xmlns:mc="http://schemas.openxmlformats.org/markup-compatibility/2006" xmlns:p14="http://schemas.microsoft.com/office/powerpoint/2010/main">
    <mc:Choice Requires="p14">
      <p:transition spd="slow" p14:dur="2000" advTm="422314"/>
    </mc:Choice>
    <mc:Fallback xmlns="">
      <p:transition spd="slow" advTm="42231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2986-FD5A-9CF1-F6EC-0A19BFEFE52A}"/>
              </a:ext>
            </a:extLst>
          </p:cNvPr>
          <p:cNvSpPr>
            <a:spLocks noGrp="1"/>
          </p:cNvSpPr>
          <p:nvPr>
            <p:ph type="title"/>
          </p:nvPr>
        </p:nvSpPr>
        <p:spPr/>
        <p:txBody>
          <a:bodyPr/>
          <a:lstStyle/>
          <a:p>
            <a:r>
              <a:rPr lang="en-US" b="1" i="0" u="none" strike="noStrike" dirty="0">
                <a:effectLst/>
                <a:latin typeface="Helvetica" pitchFamily="2" charset="0"/>
              </a:rPr>
              <a:t>Chi-Square Statistic</a:t>
            </a:r>
            <a:endParaRPr lang="en-US" dirty="0"/>
          </a:p>
        </p:txBody>
      </p:sp>
      <p:sp>
        <p:nvSpPr>
          <p:cNvPr id="3" name="Content Placeholder 2">
            <a:extLst>
              <a:ext uri="{FF2B5EF4-FFF2-40B4-BE49-F238E27FC236}">
                <a16:creationId xmlns:a16="http://schemas.microsoft.com/office/drawing/2014/main" id="{3C98F70C-30E9-AA1B-E9CE-B89745C40E4F}"/>
              </a:ext>
            </a:extLst>
          </p:cNvPr>
          <p:cNvSpPr>
            <a:spLocks noGrp="1"/>
          </p:cNvSpPr>
          <p:nvPr>
            <p:ph idx="1"/>
          </p:nvPr>
        </p:nvSpPr>
        <p:spPr/>
        <p:txBody>
          <a:bodyPr/>
          <a:lstStyle/>
          <a:p>
            <a:pPr marL="0" indent="0" algn="l">
              <a:buNone/>
            </a:pPr>
            <a:r>
              <a:rPr lang="en-US" dirty="0">
                <a:solidFill>
                  <a:srgbClr val="575760"/>
                </a:solidFill>
                <a:latin typeface="Helvetica" pitchFamily="2" charset="0"/>
              </a:rPr>
              <a:t>T</a:t>
            </a:r>
            <a:r>
              <a:rPr lang="en-US" b="0" i="0" dirty="0">
                <a:solidFill>
                  <a:srgbClr val="575760"/>
                </a:solidFill>
                <a:effectLst/>
                <a:latin typeface="Helvetica" pitchFamily="2" charset="0"/>
              </a:rPr>
              <a:t>he formula for the chi-square statistic used in the chi square test is:</a:t>
            </a:r>
          </a:p>
          <a:p>
            <a:pPr marL="0" indent="0">
              <a:buNone/>
            </a:pPr>
            <a:br>
              <a:rPr lang="en-US" u="none" strike="noStrike" dirty="0">
                <a:solidFill>
                  <a:srgbClr val="005C85"/>
                </a:solidFill>
                <a:effectLst/>
                <a:hlinkClick r:id="rId2"/>
              </a:rPr>
            </a:br>
            <a:endParaRPr lang="en-US" dirty="0"/>
          </a:p>
        </p:txBody>
      </p:sp>
      <p:graphicFrame>
        <p:nvGraphicFramePr>
          <p:cNvPr id="4" name="Object 4">
            <a:extLst>
              <a:ext uri="{FF2B5EF4-FFF2-40B4-BE49-F238E27FC236}">
                <a16:creationId xmlns:a16="http://schemas.microsoft.com/office/drawing/2014/main" id="{0806B495-F88F-1FB3-FBE9-1CC31EB0187E}"/>
              </a:ext>
            </a:extLst>
          </p:cNvPr>
          <p:cNvGraphicFramePr>
            <a:graphicFrameLocks noChangeAspect="1"/>
          </p:cNvGraphicFramePr>
          <p:nvPr>
            <p:extLst>
              <p:ext uri="{D42A27DB-BD31-4B8C-83A1-F6EECF244321}">
                <p14:modId xmlns:p14="http://schemas.microsoft.com/office/powerpoint/2010/main" val="1354323742"/>
              </p:ext>
            </p:extLst>
          </p:nvPr>
        </p:nvGraphicFramePr>
        <p:xfrm>
          <a:off x="2057400" y="2923381"/>
          <a:ext cx="4540250" cy="1011237"/>
        </p:xfrm>
        <a:graphic>
          <a:graphicData uri="http://schemas.openxmlformats.org/presentationml/2006/ole">
            <mc:AlternateContent xmlns:mc="http://schemas.openxmlformats.org/markup-compatibility/2006">
              <mc:Choice xmlns:v="urn:schemas-microsoft-com:vml" Requires="v">
                <p:oleObj name="Equation" r:id="rId3" imgW="47396400" imgH="10236200" progId="Equation.3">
                  <p:embed/>
                </p:oleObj>
              </mc:Choice>
              <mc:Fallback>
                <p:oleObj name="Equation" r:id="rId3" imgW="47396400" imgH="10236200" progId="Equation.3">
                  <p:embed/>
                  <p:pic>
                    <p:nvPicPr>
                      <p:cNvPr id="4" name="Object 4">
                        <a:extLst>
                          <a:ext uri="{FF2B5EF4-FFF2-40B4-BE49-F238E27FC236}">
                            <a16:creationId xmlns:a16="http://schemas.microsoft.com/office/drawing/2014/main" id="{0806B495-F88F-1FB3-FBE9-1CC31EB01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923381"/>
                        <a:ext cx="4540250" cy="101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25152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BCDDC8E8-D92E-054F-8AA5-E9B7E2967FCA}"/>
              </a:ext>
            </a:extLst>
          </p:cNvPr>
          <p:cNvSpPr>
            <a:spLocks noGrp="1" noChangeArrowheads="1"/>
          </p:cNvSpPr>
          <p:nvPr>
            <p:ph type="title"/>
          </p:nvPr>
        </p:nvSpPr>
        <p:spPr>
          <a:xfrm>
            <a:off x="266700" y="228600"/>
            <a:ext cx="9144000" cy="609600"/>
          </a:xfrm>
        </p:spPr>
        <p:txBody>
          <a:bodyPr/>
          <a:lstStyle/>
          <a:p>
            <a:r>
              <a:rPr lang="en-US" altLang="en-US" sz="3200" b="1" dirty="0"/>
              <a:t>Correlation Analysis (Nominal Data)</a:t>
            </a:r>
          </a:p>
        </p:txBody>
      </p:sp>
      <p:sp>
        <p:nvSpPr>
          <p:cNvPr id="55298" name="Rectangle 3">
            <a:extLst>
              <a:ext uri="{FF2B5EF4-FFF2-40B4-BE49-F238E27FC236}">
                <a16:creationId xmlns:a16="http://schemas.microsoft.com/office/drawing/2014/main" id="{70C6649C-BF3C-1448-A1BD-3359BB4A2F3D}"/>
              </a:ext>
            </a:extLst>
          </p:cNvPr>
          <p:cNvSpPr>
            <a:spLocks noGrp="1" noChangeArrowheads="1"/>
          </p:cNvSpPr>
          <p:nvPr>
            <p:ph type="body" sz="half" idx="1"/>
          </p:nvPr>
        </p:nvSpPr>
        <p:spPr>
          <a:xfrm>
            <a:off x="266700" y="838200"/>
            <a:ext cx="8382000" cy="5181600"/>
          </a:xfrm>
        </p:spPr>
        <p:txBody>
          <a:bodyPr>
            <a:normAutofit lnSpcReduction="10000"/>
          </a:bodyPr>
          <a:lstStyle/>
          <a:p>
            <a:pPr>
              <a:lnSpc>
                <a:spcPct val="110000"/>
              </a:lnSpc>
            </a:pPr>
            <a:r>
              <a:rPr lang="el-GR" altLang="en-US" sz="2400" b="1" dirty="0">
                <a:solidFill>
                  <a:schemeClr val="folHlink"/>
                </a:solidFill>
              </a:rPr>
              <a:t>Χ</a:t>
            </a:r>
            <a:r>
              <a:rPr lang="en-US" altLang="en-US" sz="2400" b="1" baseline="30000" dirty="0">
                <a:solidFill>
                  <a:schemeClr val="folHlink"/>
                </a:solidFill>
              </a:rPr>
              <a:t>2</a:t>
            </a:r>
            <a:r>
              <a:rPr lang="en-US" altLang="en-US" sz="2400" b="1" dirty="0">
                <a:solidFill>
                  <a:schemeClr val="folHlink"/>
                </a:solidFill>
              </a:rPr>
              <a:t> (chi-square) test</a:t>
            </a:r>
            <a:endParaRPr lang="el-GR" altLang="en-US" sz="2400" b="1" dirty="0">
              <a:solidFill>
                <a:schemeClr val="folHlink"/>
              </a:solidFill>
            </a:endParaRPr>
          </a:p>
          <a:p>
            <a:pPr>
              <a:lnSpc>
                <a:spcPct val="110000"/>
              </a:lnSpc>
            </a:pPr>
            <a:endParaRPr lang="en-US" altLang="en-US" sz="2400" dirty="0"/>
          </a:p>
          <a:p>
            <a:pPr>
              <a:lnSpc>
                <a:spcPct val="110000"/>
              </a:lnSpc>
            </a:pPr>
            <a:endParaRPr lang="en-US" altLang="en-US" sz="2400" dirty="0"/>
          </a:p>
          <a:p>
            <a:pPr>
              <a:lnSpc>
                <a:spcPct val="110000"/>
              </a:lnSpc>
            </a:pPr>
            <a:r>
              <a:rPr lang="en-US" altLang="en-US" sz="2400" dirty="0"/>
              <a:t>The larger the </a:t>
            </a:r>
            <a:r>
              <a:rPr lang="el-GR" altLang="en-US" sz="2400" dirty="0"/>
              <a:t>Χ</a:t>
            </a:r>
            <a:r>
              <a:rPr lang="en-US" altLang="en-US" sz="2400" baseline="30000" dirty="0"/>
              <a:t>2</a:t>
            </a:r>
            <a:r>
              <a:rPr lang="en-US" altLang="en-US" sz="2400" dirty="0"/>
              <a:t> value, the more likely the variables are related</a:t>
            </a:r>
          </a:p>
          <a:p>
            <a:pPr>
              <a:lnSpc>
                <a:spcPct val="110000"/>
              </a:lnSpc>
            </a:pPr>
            <a:r>
              <a:rPr lang="en-US" altLang="en-US" sz="2400" dirty="0"/>
              <a:t>The cells that contribute the most to the </a:t>
            </a:r>
            <a:r>
              <a:rPr lang="el-GR" altLang="en-US" sz="2400" dirty="0"/>
              <a:t>Χ</a:t>
            </a:r>
            <a:r>
              <a:rPr lang="en-US" altLang="en-US" sz="2400" baseline="30000" dirty="0"/>
              <a:t>2</a:t>
            </a:r>
            <a:r>
              <a:rPr lang="en-US" altLang="en-US" sz="2400" dirty="0"/>
              <a:t> value are those </a:t>
            </a:r>
            <a:r>
              <a:rPr lang="en-US" altLang="en-US" sz="2400" b="1" dirty="0"/>
              <a:t>whose actual count </a:t>
            </a:r>
            <a:r>
              <a:rPr lang="en-US" altLang="en-US" sz="2400" dirty="0"/>
              <a:t>is very different from the expected count</a:t>
            </a:r>
          </a:p>
          <a:p>
            <a:pPr>
              <a:lnSpc>
                <a:spcPct val="110000"/>
              </a:lnSpc>
            </a:pPr>
            <a:r>
              <a:rPr lang="en-US" altLang="en-US" sz="2400" dirty="0"/>
              <a:t>Correlation </a:t>
            </a:r>
            <a:r>
              <a:rPr lang="en-US" altLang="en-US" sz="2400" b="1" dirty="0"/>
              <a:t>does not imply causality</a:t>
            </a:r>
          </a:p>
          <a:p>
            <a:pPr lvl="1">
              <a:lnSpc>
                <a:spcPct val="110000"/>
              </a:lnSpc>
            </a:pPr>
            <a:r>
              <a:rPr lang="en-US" altLang="en-US" sz="2000" dirty="0"/>
              <a:t># of hospitals and # of car-theft in a city are correlated</a:t>
            </a:r>
          </a:p>
          <a:p>
            <a:pPr lvl="1">
              <a:lnSpc>
                <a:spcPct val="110000"/>
              </a:lnSpc>
            </a:pPr>
            <a:r>
              <a:rPr lang="en-US" altLang="en-US" sz="2000" dirty="0"/>
              <a:t>Both are causally linked to the third variable: population</a:t>
            </a:r>
          </a:p>
          <a:p>
            <a:pPr lvl="1">
              <a:lnSpc>
                <a:spcPct val="110000"/>
              </a:lnSpc>
            </a:pPr>
            <a:r>
              <a:rPr lang="en-US" altLang="en-US" sz="2000" dirty="0"/>
              <a:t>Remember Spurious correlation: </a:t>
            </a:r>
            <a:r>
              <a:rPr lang="en-US" altLang="en-US" sz="2000" dirty="0">
                <a:hlinkClick r:id="rId3"/>
              </a:rPr>
              <a:t>https://www.tylervigen.com/spurious-correlations</a:t>
            </a:r>
            <a:r>
              <a:rPr lang="en-US" altLang="en-US" sz="2000" dirty="0"/>
              <a:t> </a:t>
            </a:r>
          </a:p>
          <a:p>
            <a:pPr lvl="1">
              <a:lnSpc>
                <a:spcPct val="110000"/>
              </a:lnSpc>
            </a:pPr>
            <a:endParaRPr lang="en-US" altLang="en-US" sz="2000" dirty="0"/>
          </a:p>
        </p:txBody>
      </p:sp>
      <p:graphicFrame>
        <p:nvGraphicFramePr>
          <p:cNvPr id="55299" name="Object 4">
            <a:extLst>
              <a:ext uri="{FF2B5EF4-FFF2-40B4-BE49-F238E27FC236}">
                <a16:creationId xmlns:a16="http://schemas.microsoft.com/office/drawing/2014/main" id="{8F20BBDE-6D85-A948-939E-512318C2565B}"/>
              </a:ext>
            </a:extLst>
          </p:cNvPr>
          <p:cNvGraphicFramePr>
            <a:graphicFrameLocks noGrp="1" noChangeAspect="1"/>
          </p:cNvGraphicFramePr>
          <p:nvPr>
            <p:ph sz="quarter" idx="2"/>
          </p:nvPr>
        </p:nvGraphicFramePr>
        <p:xfrm>
          <a:off x="2187575" y="1219200"/>
          <a:ext cx="4540250" cy="1011238"/>
        </p:xfrm>
        <a:graphic>
          <a:graphicData uri="http://schemas.openxmlformats.org/presentationml/2006/ole">
            <mc:AlternateContent xmlns:mc="http://schemas.openxmlformats.org/markup-compatibility/2006">
              <mc:Choice xmlns:v="urn:schemas-microsoft-com:vml" Requires="v">
                <p:oleObj name="Equation" r:id="rId4" imgW="47396400" imgH="10236200" progId="Equation.3">
                  <p:embed/>
                </p:oleObj>
              </mc:Choice>
              <mc:Fallback>
                <p:oleObj name="Equation" r:id="rId4" imgW="47396400" imgH="10236200" progId="Equation.3">
                  <p:embed/>
                  <p:pic>
                    <p:nvPicPr>
                      <p:cNvPr id="55299" name="Object 4">
                        <a:extLst>
                          <a:ext uri="{FF2B5EF4-FFF2-40B4-BE49-F238E27FC236}">
                            <a16:creationId xmlns:a16="http://schemas.microsoft.com/office/drawing/2014/main" id="{8F20BBDE-6D85-A948-939E-512318C25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7575" y="1219200"/>
                        <a:ext cx="4540250"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87087282"/>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93FB-DD86-4D3E-FC2A-61B31C89ED5F}"/>
              </a:ext>
            </a:extLst>
          </p:cNvPr>
          <p:cNvSpPr>
            <a:spLocks noGrp="1"/>
          </p:cNvSpPr>
          <p:nvPr>
            <p:ph type="title"/>
          </p:nvPr>
        </p:nvSpPr>
        <p:spPr/>
        <p:txBody>
          <a:bodyPr/>
          <a:lstStyle/>
          <a:p>
            <a:r>
              <a:rPr lang="en-US" b="1" dirty="0"/>
              <a:t>Goodness of fit test </a:t>
            </a:r>
          </a:p>
        </p:txBody>
      </p:sp>
      <p:sp>
        <p:nvSpPr>
          <p:cNvPr id="3" name="Content Placeholder 2">
            <a:extLst>
              <a:ext uri="{FF2B5EF4-FFF2-40B4-BE49-F238E27FC236}">
                <a16:creationId xmlns:a16="http://schemas.microsoft.com/office/drawing/2014/main" id="{FF0F478D-238C-48DE-FA5B-9EF5A4C2D9AF}"/>
              </a:ext>
            </a:extLst>
          </p:cNvPr>
          <p:cNvSpPr>
            <a:spLocks noGrp="1"/>
          </p:cNvSpPr>
          <p:nvPr>
            <p:ph idx="1"/>
          </p:nvPr>
        </p:nvSpPr>
        <p:spPr/>
        <p:txBody>
          <a:bodyPr>
            <a:normAutofit fontScale="85000" lnSpcReduction="20000"/>
          </a:bodyPr>
          <a:lstStyle/>
          <a:p>
            <a:r>
              <a:rPr lang="en-US" dirty="0"/>
              <a:t>The </a:t>
            </a:r>
            <a:r>
              <a:rPr lang="en-US" b="1" dirty="0"/>
              <a:t>goodness of fit test </a:t>
            </a:r>
            <a:r>
              <a:rPr lang="en-US" dirty="0"/>
              <a:t>is it tells you if your sample data represents the data you would expect to find in the actual population. </a:t>
            </a:r>
          </a:p>
          <a:p>
            <a:r>
              <a:rPr lang="en-US" dirty="0"/>
              <a:t>More specifically, it is used to test if sample data fits a distribution from a certain population (i.e. a population with a normal distribution or one with a Weibull distribution).</a:t>
            </a:r>
          </a:p>
          <a:p>
            <a:endParaRPr lang="en-US" dirty="0"/>
          </a:p>
          <a:p>
            <a:r>
              <a:rPr lang="en-US" dirty="0"/>
              <a:t>Goodness of fit tests commonly used in statistics are:</a:t>
            </a:r>
          </a:p>
          <a:p>
            <a:pPr lvl="1"/>
            <a:r>
              <a:rPr lang="en-US" dirty="0"/>
              <a:t>Chi-square.</a:t>
            </a:r>
          </a:p>
          <a:p>
            <a:pPr lvl="1"/>
            <a:r>
              <a:rPr lang="en-US" dirty="0"/>
              <a:t>Kolmogorov-Smirnov.</a:t>
            </a:r>
          </a:p>
          <a:p>
            <a:pPr lvl="1"/>
            <a:r>
              <a:rPr lang="en-US" dirty="0"/>
              <a:t>Anderson-Darling.</a:t>
            </a:r>
          </a:p>
          <a:p>
            <a:pPr lvl="1"/>
            <a:r>
              <a:rPr lang="en-US" dirty="0"/>
              <a:t>Shapiro-Wilk.</a:t>
            </a:r>
          </a:p>
        </p:txBody>
      </p:sp>
    </p:spTree>
    <p:extLst>
      <p:ext uri="{BB962C8B-B14F-4D97-AF65-F5344CB8AC3E}">
        <p14:creationId xmlns:p14="http://schemas.microsoft.com/office/powerpoint/2010/main" val="266786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1E3120E-6ACB-4D95-9D98-7D8121C5EA0A}"/>
                  </a:ext>
                </a:extLst>
              </p:cNvPr>
              <p:cNvSpPr>
                <a:spLocks noGrp="1"/>
              </p:cNvSpPr>
              <p:nvPr>
                <p:ph type="title"/>
              </p:nvPr>
            </p:nvSpPr>
            <p:spPr/>
            <p:txBody>
              <a:bodyPr>
                <a:normAutofit/>
              </a:bodyPr>
              <a:lstStyle/>
              <a:p>
                <a:r>
                  <a:rPr lang="en-US" sz="4000" b="0" i="0" u="none" strike="noStrike" baseline="0" dirty="0">
                    <a:latin typeface="+mn-lt"/>
                  </a:rPr>
                  <a:t>The </a:t>
                </a:r>
                <a14:m>
                  <m:oMath xmlns:m="http://schemas.openxmlformats.org/officeDocument/2006/math">
                    <m:sSup>
                      <m:sSupPr>
                        <m:ctrlPr>
                          <a:rPr lang="en-US" sz="4000" b="0" i="1" u="none" strike="noStrike" baseline="0" smtClean="0">
                            <a:latin typeface="Cambria Math" panose="02040503050406030204" pitchFamily="18" charset="0"/>
                            <a:ea typeface="Cambria Math" panose="02040503050406030204" pitchFamily="18" charset="0"/>
                          </a:rPr>
                        </m:ctrlPr>
                      </m:sSupPr>
                      <m:e>
                        <m:r>
                          <a:rPr lang="en-US" sz="4000" i="1">
                            <a:latin typeface="Cambria Math" panose="02040503050406030204" pitchFamily="18" charset="0"/>
                            <a:ea typeface="Cambria Math" panose="02040503050406030204" pitchFamily="18" charset="0"/>
                          </a:rPr>
                          <m:t>𝜒</m:t>
                        </m:r>
                      </m:e>
                      <m:sup>
                        <m:r>
                          <a:rPr lang="en-US" sz="4000" b="0" i="1" u="none" strike="noStrike" baseline="0" smtClean="0">
                            <a:latin typeface="Cambria Math" panose="02040503050406030204" pitchFamily="18" charset="0"/>
                            <a:ea typeface="Cambria Math" panose="02040503050406030204" pitchFamily="18" charset="0"/>
                          </a:rPr>
                          <m:t>2</m:t>
                        </m:r>
                      </m:sup>
                    </m:sSup>
                  </m:oMath>
                </a14:m>
                <a:r>
                  <a:rPr lang="en-US" sz="4000" b="0" i="0" u="none" strike="noStrike" baseline="0" dirty="0">
                    <a:latin typeface="+mn-lt"/>
                  </a:rPr>
                  <a:t> </a:t>
                </a:r>
                <a:r>
                  <a:rPr lang="en-US" sz="4000" dirty="0">
                    <a:latin typeface="+mn-lt"/>
                  </a:rPr>
                  <a:t>go</a:t>
                </a:r>
                <a:r>
                  <a:rPr lang="en-US" sz="4000" b="0" i="0" u="none" strike="noStrike" baseline="0" dirty="0">
                    <a:latin typeface="+mn-lt"/>
                  </a:rPr>
                  <a:t>odness-of-fit test</a:t>
                </a:r>
                <a:endParaRPr lang="en-US" dirty="0"/>
              </a:p>
            </p:txBody>
          </p:sp>
        </mc:Choice>
        <mc:Fallback xmlns="">
          <p:sp>
            <p:nvSpPr>
              <p:cNvPr id="2" name="Title 1">
                <a:extLst>
                  <a:ext uri="{FF2B5EF4-FFF2-40B4-BE49-F238E27FC236}">
                    <a16:creationId xmlns:a16="http://schemas.microsoft.com/office/drawing/2014/main" id="{81E3120E-6ACB-4D95-9D98-7D8121C5EA0A}"/>
                  </a:ext>
                </a:extLst>
              </p:cNvPr>
              <p:cNvSpPr>
                <a:spLocks noGrp="1" noRot="1" noChangeAspect="1" noMove="1" noResize="1" noEditPoints="1" noAdjustHandles="1" noChangeArrowheads="1" noChangeShapeType="1" noTextEdit="1"/>
              </p:cNvSpPr>
              <p:nvPr>
                <p:ph type="title"/>
              </p:nvPr>
            </p:nvSpPr>
            <p:spPr>
              <a:blipFill>
                <a:blip r:embed="rId3"/>
                <a:stretch>
                  <a:fillRect l="-2593" b="-3191"/>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A74B1AD-F723-44A9-B126-E4F684E5BA0F}"/>
              </a:ext>
            </a:extLst>
          </p:cNvPr>
          <p:cNvSpPr>
            <a:spLocks noGrp="1"/>
          </p:cNvSpPr>
          <p:nvPr>
            <p:ph idx="1"/>
          </p:nvPr>
        </p:nvSpPr>
        <p:spPr>
          <a:xfrm>
            <a:off x="457200" y="1447800"/>
            <a:ext cx="3276600" cy="2743200"/>
          </a:xfrm>
        </p:spPr>
        <p:txBody>
          <a:bodyPr>
            <a:normAutofit lnSpcReduction="10000"/>
          </a:bodyPr>
          <a:lstStyle/>
          <a:p>
            <a:pPr marL="0" indent="0" algn="l">
              <a:buNone/>
            </a:pPr>
            <a:r>
              <a:rPr lang="en-US" sz="2000" b="0" i="0" u="none" strike="noStrike" baseline="0" dirty="0">
                <a:solidFill>
                  <a:srgbClr val="666680"/>
                </a:solidFill>
                <a:latin typeface="CMTT9"/>
              </a:rPr>
              <a:t>&gt; </a:t>
            </a:r>
            <a:r>
              <a:rPr lang="en-US" sz="2000" b="0" i="0" u="none" strike="noStrike" baseline="0" dirty="0">
                <a:solidFill>
                  <a:srgbClr val="000080"/>
                </a:solidFill>
                <a:latin typeface="CMTT9"/>
              </a:rPr>
              <a:t>library( </a:t>
            </a:r>
            <a:r>
              <a:rPr lang="en-US" sz="2000" b="0" i="0" u="none" strike="noStrike" baseline="0" dirty="0" err="1">
                <a:solidFill>
                  <a:srgbClr val="000080"/>
                </a:solidFill>
                <a:latin typeface="CMTT9"/>
              </a:rPr>
              <a:t>lsr</a:t>
            </a:r>
            <a:r>
              <a:rPr lang="en-US" sz="2000" b="0" i="0" u="none" strike="noStrike" baseline="0" dirty="0">
                <a:solidFill>
                  <a:srgbClr val="000080"/>
                </a:solidFill>
                <a:latin typeface="CMTT9"/>
              </a:rPr>
              <a:t> )</a:t>
            </a:r>
          </a:p>
          <a:p>
            <a:pPr marL="0" indent="0" algn="l">
              <a:buNone/>
            </a:pPr>
            <a:r>
              <a:rPr lang="en-US" sz="2000" b="0" i="0" u="none" strike="noStrike" baseline="0" dirty="0">
                <a:solidFill>
                  <a:srgbClr val="666680"/>
                </a:solidFill>
                <a:latin typeface="CMTT9"/>
              </a:rPr>
              <a:t>&gt; </a:t>
            </a:r>
            <a:r>
              <a:rPr lang="en-US" sz="2000" b="0" i="0" u="none" strike="noStrike" baseline="0" dirty="0">
                <a:solidFill>
                  <a:srgbClr val="000080"/>
                </a:solidFill>
                <a:latin typeface="CMTT9"/>
              </a:rPr>
              <a:t>load( "</a:t>
            </a:r>
            <a:r>
              <a:rPr lang="en-US" sz="2000" b="0" i="0" u="none" strike="noStrike" baseline="0" dirty="0" err="1">
                <a:solidFill>
                  <a:srgbClr val="000080"/>
                </a:solidFill>
                <a:latin typeface="CMTT9"/>
              </a:rPr>
              <a:t>randomness.Rdata</a:t>
            </a:r>
            <a:r>
              <a:rPr lang="en-US" sz="2000" b="0" i="0" u="none" strike="noStrike" baseline="0" dirty="0">
                <a:solidFill>
                  <a:srgbClr val="000080"/>
                </a:solidFill>
                <a:latin typeface="CMTT9"/>
              </a:rPr>
              <a:t>" )</a:t>
            </a:r>
          </a:p>
          <a:p>
            <a:pPr marL="0" indent="0" algn="l">
              <a:buNone/>
            </a:pPr>
            <a:r>
              <a:rPr lang="en-US" sz="2000" b="0" i="0" u="none" strike="noStrike" baseline="0" dirty="0">
                <a:solidFill>
                  <a:srgbClr val="666680"/>
                </a:solidFill>
                <a:latin typeface="CMTT9"/>
              </a:rPr>
              <a:t>&gt; </a:t>
            </a:r>
            <a:r>
              <a:rPr lang="en-US" sz="2000" b="0" i="0" u="none" strike="noStrike" baseline="0" dirty="0">
                <a:solidFill>
                  <a:srgbClr val="000080"/>
                </a:solidFill>
                <a:latin typeface="CMTT9"/>
              </a:rPr>
              <a:t>who( TRUE )</a:t>
            </a:r>
          </a:p>
          <a:p>
            <a:pPr marL="0" indent="0" algn="l">
              <a:buNone/>
            </a:pPr>
            <a:r>
              <a:rPr lang="en-US" sz="2000" b="0" i="0" u="none" strike="noStrike" baseline="0" dirty="0">
                <a:solidFill>
                  <a:srgbClr val="666680"/>
                </a:solidFill>
                <a:latin typeface="CMTT9"/>
              </a:rPr>
              <a:t>-- Name -- -- Class -- -- Size --</a:t>
            </a:r>
          </a:p>
          <a:p>
            <a:pPr marL="0" indent="0" algn="l">
              <a:buNone/>
            </a:pPr>
            <a:r>
              <a:rPr lang="en-US" sz="2000" b="0" i="0" u="none" strike="noStrike" baseline="0" dirty="0">
                <a:solidFill>
                  <a:srgbClr val="666680"/>
                </a:solidFill>
                <a:latin typeface="CMTT9"/>
              </a:rPr>
              <a:t>cards </a:t>
            </a:r>
            <a:r>
              <a:rPr lang="en-US" sz="2000" b="0" i="0" u="none" strike="noStrike" baseline="0" dirty="0" err="1">
                <a:solidFill>
                  <a:srgbClr val="666680"/>
                </a:solidFill>
                <a:latin typeface="CMTT9"/>
              </a:rPr>
              <a:t>data.frame</a:t>
            </a:r>
            <a:r>
              <a:rPr lang="en-US" sz="2000" b="0" i="0" u="none" strike="noStrike" baseline="0" dirty="0">
                <a:solidFill>
                  <a:srgbClr val="666680"/>
                </a:solidFill>
                <a:latin typeface="CMTT9"/>
              </a:rPr>
              <a:t> 200 x 3</a:t>
            </a:r>
          </a:p>
          <a:p>
            <a:pPr marL="0" indent="0" algn="l">
              <a:buNone/>
            </a:pPr>
            <a:r>
              <a:rPr lang="en-US" sz="2000" b="0" i="0" u="none" strike="noStrike" baseline="0" dirty="0">
                <a:solidFill>
                  <a:srgbClr val="666680"/>
                </a:solidFill>
                <a:latin typeface="CMTT9"/>
              </a:rPr>
              <a:t>$id factor 200</a:t>
            </a:r>
          </a:p>
          <a:p>
            <a:pPr marL="0" indent="0" algn="l">
              <a:buNone/>
            </a:pPr>
            <a:r>
              <a:rPr lang="en-US" sz="2000" b="0" i="0" u="none" strike="noStrike" baseline="0" dirty="0">
                <a:solidFill>
                  <a:srgbClr val="666680"/>
                </a:solidFill>
                <a:latin typeface="CMTT9"/>
              </a:rPr>
              <a:t>$choice_1 factor 200</a:t>
            </a:r>
          </a:p>
          <a:p>
            <a:pPr marL="0" indent="0" algn="l">
              <a:buNone/>
            </a:pPr>
            <a:r>
              <a:rPr lang="en-US" sz="2000" b="0" i="0" u="none" strike="noStrike" baseline="0" dirty="0">
                <a:solidFill>
                  <a:srgbClr val="666680"/>
                </a:solidFill>
                <a:latin typeface="CMTT9"/>
              </a:rPr>
              <a:t>$choice_2 factor 200</a:t>
            </a:r>
            <a:endParaRPr lang="en-US" sz="3200" dirty="0"/>
          </a:p>
        </p:txBody>
      </p:sp>
      <p:sp>
        <p:nvSpPr>
          <p:cNvPr id="4" name="Content Placeholder 2">
            <a:extLst>
              <a:ext uri="{FF2B5EF4-FFF2-40B4-BE49-F238E27FC236}">
                <a16:creationId xmlns:a16="http://schemas.microsoft.com/office/drawing/2014/main" id="{239C71A4-7717-4714-AE8F-FC5B522ECCD2}"/>
              </a:ext>
            </a:extLst>
          </p:cNvPr>
          <p:cNvSpPr txBox="1">
            <a:spLocks/>
          </p:cNvSpPr>
          <p:nvPr/>
        </p:nvSpPr>
        <p:spPr>
          <a:xfrm>
            <a:off x="4724400" y="1447800"/>
            <a:ext cx="4419600" cy="3048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solidFill>
                  <a:srgbClr val="666680"/>
                </a:solidFill>
                <a:latin typeface="CMTT9"/>
              </a:rPr>
              <a:t>&gt; </a:t>
            </a:r>
            <a:r>
              <a:rPr lang="en-US" sz="2000" dirty="0">
                <a:solidFill>
                  <a:srgbClr val="000080"/>
                </a:solidFill>
                <a:latin typeface="CMTT9"/>
              </a:rPr>
              <a:t>head( cards )</a:t>
            </a:r>
          </a:p>
          <a:p>
            <a:pPr marL="0" indent="0">
              <a:buFont typeface="Arial" pitchFamily="34" charset="0"/>
              <a:buNone/>
            </a:pPr>
            <a:r>
              <a:rPr lang="en-US" sz="2000" dirty="0">
                <a:solidFill>
                  <a:srgbClr val="666680"/>
                </a:solidFill>
                <a:latin typeface="CMTT9"/>
              </a:rPr>
              <a:t>id choice_1 choice_2</a:t>
            </a:r>
          </a:p>
          <a:p>
            <a:pPr marL="0" indent="0">
              <a:buFont typeface="Arial" pitchFamily="34" charset="0"/>
              <a:buNone/>
            </a:pPr>
            <a:r>
              <a:rPr lang="en-US" sz="2000" dirty="0">
                <a:solidFill>
                  <a:srgbClr val="666680"/>
                </a:solidFill>
                <a:latin typeface="CMTT9"/>
              </a:rPr>
              <a:t>1 subj1 spades clubs</a:t>
            </a:r>
          </a:p>
          <a:p>
            <a:pPr marL="0" indent="0">
              <a:buFont typeface="Arial" pitchFamily="34" charset="0"/>
              <a:buNone/>
            </a:pPr>
            <a:r>
              <a:rPr lang="en-US" sz="2000" dirty="0">
                <a:solidFill>
                  <a:srgbClr val="666680"/>
                </a:solidFill>
                <a:latin typeface="CMTT9"/>
              </a:rPr>
              <a:t>2 subj2 diamonds clubs</a:t>
            </a:r>
          </a:p>
          <a:p>
            <a:pPr marL="0" indent="0">
              <a:buFont typeface="Arial" pitchFamily="34" charset="0"/>
              <a:buNone/>
            </a:pPr>
            <a:r>
              <a:rPr lang="en-US" sz="2000" dirty="0">
                <a:solidFill>
                  <a:srgbClr val="666680"/>
                </a:solidFill>
                <a:latin typeface="CMTT9"/>
              </a:rPr>
              <a:t>3 subj3 hearts clubs</a:t>
            </a:r>
          </a:p>
          <a:p>
            <a:pPr marL="0" indent="0">
              <a:buFont typeface="Arial" pitchFamily="34" charset="0"/>
              <a:buNone/>
            </a:pPr>
            <a:r>
              <a:rPr lang="en-US" sz="2000" dirty="0">
                <a:solidFill>
                  <a:srgbClr val="666680"/>
                </a:solidFill>
                <a:latin typeface="CMTT9"/>
              </a:rPr>
              <a:t>4 subj4 spades clubs</a:t>
            </a:r>
          </a:p>
          <a:p>
            <a:pPr marL="0" indent="0">
              <a:buFont typeface="Arial" pitchFamily="34" charset="0"/>
              <a:buNone/>
            </a:pPr>
            <a:r>
              <a:rPr lang="en-US" sz="2000" dirty="0">
                <a:solidFill>
                  <a:srgbClr val="666680"/>
                </a:solidFill>
                <a:latin typeface="CMTT9"/>
              </a:rPr>
              <a:t>5 subj5 hearts spades</a:t>
            </a:r>
          </a:p>
          <a:p>
            <a:pPr marL="0" indent="0">
              <a:buFont typeface="Arial" pitchFamily="34" charset="0"/>
              <a:buNone/>
            </a:pPr>
            <a:r>
              <a:rPr lang="en-US" sz="2000" dirty="0">
                <a:solidFill>
                  <a:srgbClr val="666680"/>
                </a:solidFill>
                <a:latin typeface="CMTT9"/>
              </a:rPr>
              <a:t>6 subj6 clubs hearts</a:t>
            </a:r>
            <a:endParaRPr lang="en-US" sz="3200" dirty="0"/>
          </a:p>
        </p:txBody>
      </p:sp>
      <p:sp>
        <p:nvSpPr>
          <p:cNvPr id="6" name="TextBox 5">
            <a:extLst>
              <a:ext uri="{FF2B5EF4-FFF2-40B4-BE49-F238E27FC236}">
                <a16:creationId xmlns:a16="http://schemas.microsoft.com/office/drawing/2014/main" id="{0755CD1D-A0F7-4234-8BFE-15BAA1E47A12}"/>
              </a:ext>
            </a:extLst>
          </p:cNvPr>
          <p:cNvSpPr txBox="1"/>
          <p:nvPr/>
        </p:nvSpPr>
        <p:spPr>
          <a:xfrm>
            <a:off x="457200" y="4343400"/>
            <a:ext cx="4625788" cy="1323439"/>
          </a:xfrm>
          <a:prstGeom prst="rect">
            <a:avLst/>
          </a:prstGeom>
          <a:noFill/>
        </p:spPr>
        <p:txBody>
          <a:bodyPr wrap="square">
            <a:spAutoFit/>
          </a:bodyPr>
          <a:lstStyle/>
          <a:p>
            <a:pPr algn="l"/>
            <a:r>
              <a:rPr lang="en-US" sz="2000" b="0" i="0" u="none" strike="noStrike" baseline="0" dirty="0">
                <a:solidFill>
                  <a:srgbClr val="666680"/>
                </a:solidFill>
                <a:latin typeface="CMTT9"/>
              </a:rPr>
              <a:t>&gt; </a:t>
            </a:r>
            <a:r>
              <a:rPr lang="en-US" sz="2000" b="0" i="0" u="none" strike="noStrike" baseline="0" dirty="0">
                <a:solidFill>
                  <a:srgbClr val="000080"/>
                </a:solidFill>
                <a:latin typeface="CMTT9"/>
              </a:rPr>
              <a:t>observed &lt;- table( cards$choice_1 )</a:t>
            </a:r>
          </a:p>
          <a:p>
            <a:pPr algn="l"/>
            <a:r>
              <a:rPr lang="en-US" sz="2000" b="0" i="0" u="none" strike="noStrike" baseline="0" dirty="0">
                <a:solidFill>
                  <a:srgbClr val="666680"/>
                </a:solidFill>
                <a:latin typeface="CMTT9"/>
              </a:rPr>
              <a:t>&gt; </a:t>
            </a:r>
            <a:r>
              <a:rPr lang="en-US" sz="2000" b="0" i="0" u="none" strike="noStrike" baseline="0" dirty="0">
                <a:solidFill>
                  <a:srgbClr val="000080"/>
                </a:solidFill>
                <a:latin typeface="CMTT9"/>
              </a:rPr>
              <a:t>observed</a:t>
            </a:r>
          </a:p>
          <a:p>
            <a:pPr algn="l"/>
            <a:r>
              <a:rPr lang="en-US" sz="2000" b="0" i="0" u="none" strike="noStrike" baseline="0" dirty="0">
                <a:solidFill>
                  <a:srgbClr val="666680"/>
                </a:solidFill>
                <a:latin typeface="CMTT9"/>
              </a:rPr>
              <a:t>clubs diamonds hearts spades</a:t>
            </a:r>
          </a:p>
          <a:p>
            <a:pPr algn="l"/>
            <a:r>
              <a:rPr lang="en-US" sz="2000" b="0" i="0" u="none" strike="noStrike" baseline="0" dirty="0">
                <a:solidFill>
                  <a:srgbClr val="666680"/>
                </a:solidFill>
                <a:latin typeface="CMTT9"/>
              </a:rPr>
              <a:t>35 51 64 50</a:t>
            </a:r>
            <a:endParaRPr lang="en-US" sz="2000" dirty="0"/>
          </a:p>
        </p:txBody>
      </p:sp>
      <p:pic>
        <p:nvPicPr>
          <p:cNvPr id="8" name="Picture 7">
            <a:extLst>
              <a:ext uri="{FF2B5EF4-FFF2-40B4-BE49-F238E27FC236}">
                <a16:creationId xmlns:a16="http://schemas.microsoft.com/office/drawing/2014/main" id="{7EAF07F0-7D96-4C17-8936-6741CF6B76DA}"/>
              </a:ext>
            </a:extLst>
          </p:cNvPr>
          <p:cNvPicPr>
            <a:picLocks noChangeAspect="1"/>
          </p:cNvPicPr>
          <p:nvPr/>
        </p:nvPicPr>
        <p:blipFill rotWithShape="1">
          <a:blip r:embed="rId4"/>
          <a:srcRect l="64876" t="41029" r="12634" b="49419"/>
          <a:stretch/>
        </p:blipFill>
        <p:spPr>
          <a:xfrm>
            <a:off x="3276600" y="5456238"/>
            <a:ext cx="5867400" cy="1401762"/>
          </a:xfrm>
          <a:prstGeom prst="rect">
            <a:avLst/>
          </a:prstGeom>
        </p:spPr>
      </p:pic>
      <p:sp>
        <p:nvSpPr>
          <p:cNvPr id="10" name="TextBox 9">
            <a:extLst>
              <a:ext uri="{FF2B5EF4-FFF2-40B4-BE49-F238E27FC236}">
                <a16:creationId xmlns:a16="http://schemas.microsoft.com/office/drawing/2014/main" id="{F93948D3-B706-4989-93BC-C2055677B641}"/>
              </a:ext>
            </a:extLst>
          </p:cNvPr>
          <p:cNvSpPr txBox="1"/>
          <p:nvPr/>
        </p:nvSpPr>
        <p:spPr>
          <a:xfrm>
            <a:off x="5410200" y="4495800"/>
            <a:ext cx="3124200" cy="830997"/>
          </a:xfrm>
          <a:prstGeom prst="rect">
            <a:avLst/>
          </a:prstGeom>
          <a:noFill/>
        </p:spPr>
        <p:txBody>
          <a:bodyPr wrap="square">
            <a:spAutoFit/>
          </a:bodyPr>
          <a:lstStyle/>
          <a:p>
            <a:r>
              <a:rPr lang="pl-PL" sz="2400" b="0" i="1" u="none" strike="noStrike" baseline="0" dirty="0">
                <a:latin typeface="+mj-lt"/>
              </a:rPr>
              <a:t>O</a:t>
            </a:r>
            <a:r>
              <a:rPr lang="pl-PL" sz="2400" b="0" i="0" u="none" strike="noStrike" baseline="0" dirty="0">
                <a:latin typeface="+mj-lt"/>
              </a:rPr>
              <a:t>  </a:t>
            </a:r>
            <a:r>
              <a:rPr lang="en-US" sz="2400" b="0" i="0" u="none" strike="noStrike" baseline="0" dirty="0">
                <a:latin typeface="+mj-lt"/>
              </a:rPr>
              <a:t>= (</a:t>
            </a:r>
            <a:r>
              <a:rPr lang="pl-PL" sz="2400" b="0" i="1" u="none" strike="noStrike" baseline="0" dirty="0">
                <a:latin typeface="+mj-lt"/>
              </a:rPr>
              <a:t>O</a:t>
            </a:r>
            <a:r>
              <a:rPr lang="pl-PL" sz="1000" b="0" i="1" u="none" strike="noStrike" baseline="0" dirty="0">
                <a:latin typeface="+mj-lt"/>
              </a:rPr>
              <a:t>1</a:t>
            </a:r>
            <a:r>
              <a:rPr lang="en-US" sz="2400" b="0" i="1" u="none" strike="noStrike" baseline="0" dirty="0">
                <a:latin typeface="+mj-lt"/>
              </a:rPr>
              <a:t>,</a:t>
            </a:r>
            <a:r>
              <a:rPr lang="pl-PL" sz="2400" b="0" i="1" u="none" strike="noStrike" baseline="0" dirty="0">
                <a:latin typeface="+mj-lt"/>
              </a:rPr>
              <a:t>O</a:t>
            </a:r>
            <a:r>
              <a:rPr lang="pl-PL" sz="1000" b="0" i="1" u="none" strike="noStrike" baseline="0" dirty="0">
                <a:latin typeface="+mj-lt"/>
              </a:rPr>
              <a:t>2</a:t>
            </a:r>
            <a:r>
              <a:rPr lang="en-US" sz="2400" b="0" i="1" u="none" strike="noStrike" baseline="0" dirty="0">
                <a:latin typeface="+mj-lt"/>
              </a:rPr>
              <a:t>,</a:t>
            </a:r>
            <a:r>
              <a:rPr lang="pl-PL" sz="2400" b="0" i="1" u="none" strike="noStrike" baseline="0" dirty="0">
                <a:latin typeface="+mj-lt"/>
              </a:rPr>
              <a:t>O</a:t>
            </a:r>
            <a:r>
              <a:rPr lang="pl-PL" sz="1000" b="0" i="1" u="none" strike="noStrike" baseline="0" dirty="0">
                <a:latin typeface="+mj-lt"/>
              </a:rPr>
              <a:t>3</a:t>
            </a:r>
            <a:r>
              <a:rPr lang="en-US" sz="2400" b="0" i="1" u="none" strike="noStrike" baseline="0" dirty="0">
                <a:latin typeface="+mj-lt"/>
              </a:rPr>
              <a:t>,</a:t>
            </a:r>
            <a:r>
              <a:rPr lang="pl-PL" sz="2400" b="0" i="1" u="none" strike="noStrike" baseline="0" dirty="0">
                <a:latin typeface="+mj-lt"/>
              </a:rPr>
              <a:t>O</a:t>
            </a:r>
            <a:r>
              <a:rPr lang="pl-PL" sz="1000" b="0" i="1" u="none" strike="noStrike" baseline="0" dirty="0">
                <a:latin typeface="+mj-lt"/>
              </a:rPr>
              <a:t>4</a:t>
            </a:r>
            <a:r>
              <a:rPr lang="en-US" sz="2400" b="0" i="0" u="none" strike="noStrike" baseline="0" dirty="0">
                <a:latin typeface="+mj-lt"/>
              </a:rPr>
              <a:t>)</a:t>
            </a:r>
          </a:p>
          <a:p>
            <a:r>
              <a:rPr lang="pt-BR" sz="2400" i="1" dirty="0">
                <a:latin typeface="+mj-lt"/>
              </a:rPr>
              <a:t>O</a:t>
            </a:r>
            <a:r>
              <a:rPr lang="pt-BR" sz="2400" dirty="0">
                <a:latin typeface="+mj-lt"/>
              </a:rPr>
              <a:t> = (35, 51, 64, 50)</a:t>
            </a:r>
            <a:endParaRPr lang="en-US" sz="2400" dirty="0">
              <a:latin typeface="+mj-lt"/>
            </a:endParaRPr>
          </a:p>
        </p:txBody>
      </p:sp>
    </p:spTree>
    <p:extLst>
      <p:ext uri="{BB962C8B-B14F-4D97-AF65-F5344CB8AC3E}">
        <p14:creationId xmlns:p14="http://schemas.microsoft.com/office/powerpoint/2010/main" val="1687537124"/>
      </p:ext>
    </p:extLst>
  </p:cSld>
  <p:clrMapOvr>
    <a:masterClrMapping/>
  </p:clrMapOvr>
</p:sld>
</file>

<file path=ppt/theme/theme1.xml><?xml version="1.0" encoding="utf-8"?>
<a:theme xmlns:a="http://schemas.openxmlformats.org/drawingml/2006/main" name="uccs-powerpoint-template-2014-cobrand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13609</TotalTime>
  <Words>4798</Words>
  <Application>Microsoft Macintosh PowerPoint</Application>
  <PresentationFormat>On-screen Show (4:3)</PresentationFormat>
  <Paragraphs>636</Paragraphs>
  <Slides>58</Slides>
  <Notes>42</Notes>
  <HiddenSlides>1</HiddenSlides>
  <MMClips>0</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83" baseType="lpstr">
      <vt:lpstr>ＭＳ Ｐゴシック</vt:lpstr>
      <vt:lpstr>Arial</vt:lpstr>
      <vt:lpstr>Calibri</vt:lpstr>
      <vt:lpstr>Cambria Math</vt:lpstr>
      <vt:lpstr>CMMI10</vt:lpstr>
      <vt:lpstr>CMMI7</vt:lpstr>
      <vt:lpstr>CMMIB10</vt:lpstr>
      <vt:lpstr>CMR10</vt:lpstr>
      <vt:lpstr>CMR7</vt:lpstr>
      <vt:lpstr>CMSY10</vt:lpstr>
      <vt:lpstr>CMTI10</vt:lpstr>
      <vt:lpstr>CMTT9</vt:lpstr>
      <vt:lpstr>Georgia</vt:lpstr>
      <vt:lpstr>Helvetica</vt:lpstr>
      <vt:lpstr>inherit</vt:lpstr>
      <vt:lpstr>Lato</vt:lpstr>
      <vt:lpstr>Microsoft Tai Le</vt:lpstr>
      <vt:lpstr>Montserrat</vt:lpstr>
      <vt:lpstr>Open Sans</vt:lpstr>
      <vt:lpstr>Tahoma</vt:lpstr>
      <vt:lpstr>TeX-matha10</vt:lpstr>
      <vt:lpstr>Times New Roman</vt:lpstr>
      <vt:lpstr>Wingdings</vt:lpstr>
      <vt:lpstr>uccs-powerpoint-template-2014-cobranded</vt:lpstr>
      <vt:lpstr>Equation</vt:lpstr>
      <vt:lpstr>Introduction to Statistics for Data Analytics </vt:lpstr>
      <vt:lpstr>Credits</vt:lpstr>
      <vt:lpstr>Outline</vt:lpstr>
      <vt:lpstr>Chi-Square Statistic</vt:lpstr>
      <vt:lpstr>Chi-Square Statistic</vt:lpstr>
      <vt:lpstr>Chi-Square Statistic</vt:lpstr>
      <vt:lpstr>Correlation Analysis (Nominal Data)</vt:lpstr>
      <vt:lpstr>Goodness of fit test </vt:lpstr>
      <vt:lpstr>The χ^2 goodness-of-fit test</vt:lpstr>
      <vt:lpstr>The null hypothesis and the alternative hypothesis</vt:lpstr>
      <vt:lpstr>The “goodness of fit” test statistic</vt:lpstr>
      <vt:lpstr>The “goodness of fit" test statistic</vt:lpstr>
      <vt:lpstr>The sampling distribution of the GOF statistic</vt:lpstr>
      <vt:lpstr>Degrees of freedom</vt:lpstr>
      <vt:lpstr>Testing the null hypothesis</vt:lpstr>
      <vt:lpstr>Doing the test in R</vt:lpstr>
      <vt:lpstr>Specifying a different null hypothesis</vt:lpstr>
      <vt:lpstr>How to report the results of the test</vt:lpstr>
      <vt:lpstr>A comment on statistical notation</vt:lpstr>
      <vt:lpstr>χ^2  test of independence</vt:lpstr>
      <vt:lpstr>Chi-Square Calculation: An Example</vt:lpstr>
      <vt:lpstr>Chi-Square Calculation: An Example</vt:lpstr>
      <vt:lpstr>Hypothesis</vt:lpstr>
      <vt:lpstr>Degrees of freedom</vt:lpstr>
      <vt:lpstr>Expected Values</vt:lpstr>
      <vt:lpstr>Calculation</vt:lpstr>
      <vt:lpstr>Table of Critical values</vt:lpstr>
      <vt:lpstr>Make a Decision: Is it Significant?</vt:lpstr>
      <vt:lpstr>Chi-Square Calculation: An Example</vt:lpstr>
      <vt:lpstr>Chi Square Distribution</vt:lpstr>
      <vt:lpstr>Chi-Square Statistic</vt:lpstr>
      <vt:lpstr>The χ^2  test of independence (or association)</vt:lpstr>
      <vt:lpstr>A little Background on the chpek9.data</vt:lpstr>
      <vt:lpstr>Constructing our hypothesis test</vt:lpstr>
      <vt:lpstr>Doing the test in R</vt:lpstr>
      <vt:lpstr>Doing the test in R</vt:lpstr>
      <vt:lpstr>Assumptions of the test(s)</vt:lpstr>
      <vt:lpstr>Yate’s Continuity Correction: Definition &amp; Example</vt:lpstr>
      <vt:lpstr>Yate’s Continuity Correction: Definition &amp; Example</vt:lpstr>
      <vt:lpstr>Effect size measurement for the chi-square test of independence</vt:lpstr>
      <vt:lpstr>Effect Size</vt:lpstr>
      <vt:lpstr>The most typical way to do chi-square tests in R</vt:lpstr>
      <vt:lpstr>Fisher Exact Test</vt:lpstr>
      <vt:lpstr>Fisher Exact Test</vt:lpstr>
      <vt:lpstr>Fisher Exact Test</vt:lpstr>
      <vt:lpstr>The Fisher exact test</vt:lpstr>
      <vt:lpstr>McNemar test</vt:lpstr>
      <vt:lpstr>McNemar test Example</vt:lpstr>
      <vt:lpstr>Assumptions</vt:lpstr>
      <vt:lpstr>Assumptions</vt:lpstr>
      <vt:lpstr>Assumptions</vt:lpstr>
      <vt:lpstr>The McNemar test</vt:lpstr>
      <vt:lpstr>Doing the McNemar test in R</vt:lpstr>
      <vt:lpstr>Doing the McNemar test in R</vt:lpstr>
      <vt:lpstr>Using McNemar and Chi-square test of independence?</vt:lpstr>
      <vt:lpstr>In Class Reading and Discussion</vt:lpstr>
      <vt:lpstr>In Class Exercise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Data Visualization with R - Part IV</dc:title>
  <dc:creator>adham Atyabi</dc:creator>
  <cp:lastModifiedBy>oluwatosin oluwadare</cp:lastModifiedBy>
  <cp:revision>303</cp:revision>
  <dcterms:created xsi:type="dcterms:W3CDTF">2020-03-22T19:04:16Z</dcterms:created>
  <dcterms:modified xsi:type="dcterms:W3CDTF">2024-05-02T17:39:47Z</dcterms:modified>
</cp:coreProperties>
</file>